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1" r:id="rId2"/>
    <p:sldId id="268" r:id="rId3"/>
    <p:sldId id="269" r:id="rId4"/>
    <p:sldId id="256" r:id="rId5"/>
    <p:sldId id="257" r:id="rId6"/>
    <p:sldId id="258" r:id="rId7"/>
    <p:sldId id="259" r:id="rId8"/>
    <p:sldId id="260" r:id="rId9"/>
    <p:sldId id="261" r:id="rId10"/>
    <p:sldId id="262" r:id="rId11"/>
    <p:sldId id="263" r:id="rId12"/>
    <p:sldId id="264" r:id="rId13"/>
    <p:sldId id="266" r:id="rId14"/>
    <p:sldId id="267" r:id="rId15"/>
    <p:sldId id="270" r:id="rId16"/>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35" autoAdjust="0"/>
  </p:normalViewPr>
  <p:slideViewPr>
    <p:cSldViewPr>
      <p:cViewPr varScale="1">
        <p:scale>
          <a:sx n="54" d="100"/>
          <a:sy n="54" d="100"/>
        </p:scale>
        <p:origin x="-102" y="-90"/>
      </p:cViewPr>
      <p:guideLst>
        <p:guide orient="horz" pos="2448"/>
        <p:guide pos="4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E38101-484E-49CB-9A85-76B5B84D1B6E}" type="datetimeFigureOut">
              <a:rPr lang="en-US" smtClean="0"/>
              <a:t>1/31/2016</a:t>
            </a:fld>
            <a:endParaRPr lang="en-US"/>
          </a:p>
        </p:txBody>
      </p:sp>
      <p:sp>
        <p:nvSpPr>
          <p:cNvPr id="4" name="Slide Image Placeholder 3"/>
          <p:cNvSpPr>
            <a:spLocks noGrp="1" noRot="1" noChangeAspect="1"/>
          </p:cNvSpPr>
          <p:nvPr>
            <p:ph type="sldImg" idx="2"/>
          </p:nvPr>
        </p:nvSpPr>
        <p:spPr>
          <a:xfrm>
            <a:off x="404813" y="685800"/>
            <a:ext cx="6048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EEA77A-45D1-45A5-8A89-16471ACCDE24}" type="slidenum">
              <a:rPr lang="en-US" smtClean="0"/>
              <a:t>‹#›</a:t>
            </a:fld>
            <a:endParaRPr lang="en-US"/>
          </a:p>
        </p:txBody>
      </p:sp>
    </p:spTree>
    <p:extLst>
      <p:ext uri="{BB962C8B-B14F-4D97-AF65-F5344CB8AC3E}">
        <p14:creationId xmlns:p14="http://schemas.microsoft.com/office/powerpoint/2010/main" val="3458589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Please follow the instruction in this option before going to present the content in the class.</a:t>
            </a:r>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1</a:t>
            </a:fld>
            <a:endParaRPr lang="en-US"/>
          </a:p>
        </p:txBody>
      </p:sp>
    </p:spTree>
    <p:extLst>
      <p:ext uri="{BB962C8B-B14F-4D97-AF65-F5344CB8AC3E}">
        <p14:creationId xmlns:p14="http://schemas.microsoft.com/office/powerpoint/2010/main" val="174144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Definition of present tense with example. Focusing Learning</a:t>
            </a:r>
            <a:r>
              <a:rPr lang="en-US" baseline="0" dirty="0" smtClean="0"/>
              <a:t> </a:t>
            </a:r>
            <a:r>
              <a:rPr lang="en-US" dirty="0" smtClean="0"/>
              <a:t>Outcomes No.3</a:t>
            </a:r>
          </a:p>
          <a:p>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11</a:t>
            </a:fld>
            <a:endParaRPr lang="en-US"/>
          </a:p>
        </p:txBody>
      </p:sp>
    </p:spTree>
    <p:extLst>
      <p:ext uri="{BB962C8B-B14F-4D97-AF65-F5344CB8AC3E}">
        <p14:creationId xmlns:p14="http://schemas.microsoft.com/office/powerpoint/2010/main" val="928644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Definition of Future tense with example. Focusing Learning</a:t>
            </a:r>
            <a:r>
              <a:rPr lang="en-US" baseline="0" dirty="0" smtClean="0"/>
              <a:t> </a:t>
            </a:r>
            <a:r>
              <a:rPr lang="en-US" dirty="0" smtClean="0"/>
              <a:t>Outcomes No.3</a:t>
            </a:r>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12</a:t>
            </a:fld>
            <a:endParaRPr lang="en-US"/>
          </a:p>
        </p:txBody>
      </p:sp>
    </p:spTree>
    <p:extLst>
      <p:ext uri="{BB962C8B-B14F-4D97-AF65-F5344CB8AC3E}">
        <p14:creationId xmlns:p14="http://schemas.microsoft.com/office/powerpoint/2010/main" val="659914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V</a:t>
            </a:r>
            <a:r>
              <a:rPr lang="en-US" baseline="-25000" dirty="0" smtClean="0"/>
              <a:t>1</a:t>
            </a:r>
            <a:r>
              <a:rPr lang="en-US" dirty="0" smtClean="0"/>
              <a:t> stands for verb present form, V</a:t>
            </a:r>
            <a:r>
              <a:rPr lang="en-US" baseline="-25000" dirty="0" smtClean="0"/>
              <a:t>2</a:t>
            </a:r>
            <a:r>
              <a:rPr lang="en-US" dirty="0" smtClean="0"/>
              <a:t> stands for verb past form, V</a:t>
            </a:r>
            <a:r>
              <a:rPr lang="en-US" baseline="-25000" dirty="0" smtClean="0"/>
              <a:t>3</a:t>
            </a:r>
            <a:r>
              <a:rPr lang="en-US" dirty="0" smtClean="0"/>
              <a:t> stands for verb perfect form. Recently V</a:t>
            </a:r>
            <a:r>
              <a:rPr lang="en-US" baseline="-25000" dirty="0" smtClean="0"/>
              <a:t>4</a:t>
            </a:r>
            <a:r>
              <a:rPr lang="en-US" baseline="0" dirty="0" smtClean="0"/>
              <a:t> is meant ‘</a:t>
            </a:r>
            <a:r>
              <a:rPr lang="en-US" baseline="0" dirty="0" err="1" smtClean="0"/>
              <a:t>ing</a:t>
            </a:r>
            <a:r>
              <a:rPr lang="en-US" baseline="0" dirty="0" smtClean="0"/>
              <a:t>’ with verb. This slide contains the basics of all tenses and their forms. If a student can learn it well, it is sufficient for him to learn tenses. Learning outcomes No-4 is focused here.</a:t>
            </a:r>
            <a:endParaRPr lang="en-US" baseline="-250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13</a:t>
            </a:fld>
            <a:endParaRPr lang="en-US"/>
          </a:p>
        </p:txBody>
      </p:sp>
    </p:spTree>
    <p:extLst>
      <p:ext uri="{BB962C8B-B14F-4D97-AF65-F5344CB8AC3E}">
        <p14:creationId xmlns:p14="http://schemas.microsoft.com/office/powerpoint/2010/main" val="2152354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Evaluation/Feed back. Learning outcomes No-5 will </a:t>
            </a:r>
            <a:r>
              <a:rPr lang="en-US" smtClean="0"/>
              <a:t>be focused.</a:t>
            </a:r>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14</a:t>
            </a:fld>
            <a:endParaRPr lang="en-US"/>
          </a:p>
        </p:txBody>
      </p:sp>
    </p:spTree>
    <p:extLst>
      <p:ext uri="{BB962C8B-B14F-4D97-AF65-F5344CB8AC3E}">
        <p14:creationId xmlns:p14="http://schemas.microsoft.com/office/powerpoint/2010/main" val="3483023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Ending slide.</a:t>
            </a:r>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15</a:t>
            </a:fld>
            <a:endParaRPr lang="en-US"/>
          </a:p>
        </p:txBody>
      </p:sp>
    </p:spTree>
    <p:extLst>
      <p:ext uri="{BB962C8B-B14F-4D97-AF65-F5344CB8AC3E}">
        <p14:creationId xmlns:p14="http://schemas.microsoft.com/office/powerpoint/2010/main" val="2634235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Welcome slide. Teacher may change it.</a:t>
            </a:r>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2</a:t>
            </a:fld>
            <a:endParaRPr lang="en-US"/>
          </a:p>
        </p:txBody>
      </p:sp>
    </p:spTree>
    <p:extLst>
      <p:ext uri="{BB962C8B-B14F-4D97-AF65-F5344CB8AC3E}">
        <p14:creationId xmlns:p14="http://schemas.microsoft.com/office/powerpoint/2010/main" val="3403834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Suspension to advance lesson declaration.</a:t>
            </a:r>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4</a:t>
            </a:fld>
            <a:endParaRPr lang="en-US"/>
          </a:p>
        </p:txBody>
      </p:sp>
    </p:spTree>
    <p:extLst>
      <p:ext uri="{BB962C8B-B14F-4D97-AF65-F5344CB8AC3E}">
        <p14:creationId xmlns:p14="http://schemas.microsoft.com/office/powerpoint/2010/main" val="3305229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Lesson declaration.</a:t>
            </a:r>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5</a:t>
            </a:fld>
            <a:endParaRPr lang="en-US"/>
          </a:p>
        </p:txBody>
      </p:sp>
    </p:spTree>
    <p:extLst>
      <p:ext uri="{BB962C8B-B14F-4D97-AF65-F5344CB8AC3E}">
        <p14:creationId xmlns:p14="http://schemas.microsoft.com/office/powerpoint/2010/main" val="4282371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aseline="0" dirty="0" smtClean="0"/>
              <a:t>All the above learning outcomes will be achieved in this content.</a:t>
            </a:r>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6</a:t>
            </a:fld>
            <a:endParaRPr lang="en-US"/>
          </a:p>
        </p:txBody>
      </p:sp>
    </p:spTree>
    <p:extLst>
      <p:ext uri="{BB962C8B-B14F-4D97-AF65-F5344CB8AC3E}">
        <p14:creationId xmlns:p14="http://schemas.microsoft.com/office/powerpoint/2010/main" val="2474689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Leading to the definition of tense.</a:t>
            </a:r>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7</a:t>
            </a:fld>
            <a:endParaRPr lang="en-US"/>
          </a:p>
        </p:txBody>
      </p:sp>
    </p:spTree>
    <p:extLst>
      <p:ext uri="{BB962C8B-B14F-4D97-AF65-F5344CB8AC3E}">
        <p14:creationId xmlns:p14="http://schemas.microsoft.com/office/powerpoint/2010/main" val="1981127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Definition of tense with the function of verbs. Focusing Learning</a:t>
            </a:r>
            <a:r>
              <a:rPr lang="en-US" baseline="0" dirty="0" smtClean="0"/>
              <a:t> </a:t>
            </a:r>
            <a:r>
              <a:rPr lang="en-US" dirty="0" smtClean="0"/>
              <a:t>Outcomes No.1</a:t>
            </a:r>
          </a:p>
          <a:p>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8</a:t>
            </a:fld>
            <a:endParaRPr lang="en-US"/>
          </a:p>
        </p:txBody>
      </p:sp>
    </p:spTree>
    <p:extLst>
      <p:ext uri="{BB962C8B-B14F-4D97-AF65-F5344CB8AC3E}">
        <p14:creationId xmlns:p14="http://schemas.microsoft.com/office/powerpoint/2010/main" val="2186990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Classifications of tenses. Focusing Learning</a:t>
            </a:r>
            <a:r>
              <a:rPr lang="en-US" baseline="0" dirty="0" smtClean="0"/>
              <a:t> </a:t>
            </a:r>
            <a:r>
              <a:rPr lang="en-US" dirty="0" smtClean="0"/>
              <a:t>Outcomes No.2</a:t>
            </a:r>
          </a:p>
          <a:p>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9</a:t>
            </a:fld>
            <a:endParaRPr lang="en-US"/>
          </a:p>
        </p:txBody>
      </p:sp>
    </p:spTree>
    <p:extLst>
      <p:ext uri="{BB962C8B-B14F-4D97-AF65-F5344CB8AC3E}">
        <p14:creationId xmlns:p14="http://schemas.microsoft.com/office/powerpoint/2010/main" val="3345865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Definition of past tense with example. Focusing Learning</a:t>
            </a:r>
            <a:r>
              <a:rPr lang="en-US" baseline="0" dirty="0" smtClean="0"/>
              <a:t> </a:t>
            </a:r>
            <a:r>
              <a:rPr lang="en-US" dirty="0" smtClean="0"/>
              <a:t>Outcomes No.3</a:t>
            </a:r>
          </a:p>
          <a:p>
            <a:endParaRPr lang="en-US" dirty="0"/>
          </a:p>
        </p:txBody>
      </p:sp>
      <p:sp>
        <p:nvSpPr>
          <p:cNvPr id="4" name="Slide Number Placeholder 3"/>
          <p:cNvSpPr>
            <a:spLocks noGrp="1"/>
          </p:cNvSpPr>
          <p:nvPr>
            <p:ph type="sldNum" sz="quarter" idx="10"/>
          </p:nvPr>
        </p:nvSpPr>
        <p:spPr/>
        <p:txBody>
          <a:bodyPr/>
          <a:lstStyle/>
          <a:p>
            <a:fld id="{80EEA77A-45D1-45A5-8A89-16471ACCDE24}" type="slidenum">
              <a:rPr lang="en-US" smtClean="0"/>
              <a:t>10</a:t>
            </a:fld>
            <a:endParaRPr lang="en-US"/>
          </a:p>
        </p:txBody>
      </p:sp>
    </p:spTree>
    <p:extLst>
      <p:ext uri="{BB962C8B-B14F-4D97-AF65-F5344CB8AC3E}">
        <p14:creationId xmlns:p14="http://schemas.microsoft.com/office/powerpoint/2010/main" val="1779015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2414482"/>
            <a:ext cx="1165860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2057400" y="4404360"/>
            <a:ext cx="9601200" cy="1986280"/>
          </a:xfrm>
        </p:spPr>
        <p:txBody>
          <a:bodyPr/>
          <a:lstStyle>
            <a:lvl1pPr marL="0" indent="0" algn="ctr">
              <a:buNone/>
              <a:defRPr>
                <a:solidFill>
                  <a:schemeClr val="tx1">
                    <a:tint val="75000"/>
                  </a:schemeClr>
                </a:solidFill>
              </a:defRPr>
            </a:lvl1pPr>
            <a:lvl2pPr marL="613928" indent="0" algn="ctr">
              <a:buNone/>
              <a:defRPr>
                <a:solidFill>
                  <a:schemeClr val="tx1">
                    <a:tint val="75000"/>
                  </a:schemeClr>
                </a:solidFill>
              </a:defRPr>
            </a:lvl2pPr>
            <a:lvl3pPr marL="1227856" indent="0" algn="ctr">
              <a:buNone/>
              <a:defRPr>
                <a:solidFill>
                  <a:schemeClr val="tx1">
                    <a:tint val="75000"/>
                  </a:schemeClr>
                </a:solidFill>
              </a:defRPr>
            </a:lvl3pPr>
            <a:lvl4pPr marL="1841784" indent="0" algn="ctr">
              <a:buNone/>
              <a:defRPr>
                <a:solidFill>
                  <a:schemeClr val="tx1">
                    <a:tint val="75000"/>
                  </a:schemeClr>
                </a:solidFill>
              </a:defRPr>
            </a:lvl4pPr>
            <a:lvl5pPr marL="2455713" indent="0" algn="ctr">
              <a:buNone/>
              <a:defRPr>
                <a:solidFill>
                  <a:schemeClr val="tx1">
                    <a:tint val="75000"/>
                  </a:schemeClr>
                </a:solidFill>
              </a:defRPr>
            </a:lvl5pPr>
            <a:lvl6pPr marL="3069641" indent="0" algn="ctr">
              <a:buNone/>
              <a:defRPr>
                <a:solidFill>
                  <a:schemeClr val="tx1">
                    <a:tint val="75000"/>
                  </a:schemeClr>
                </a:solidFill>
              </a:defRPr>
            </a:lvl6pPr>
            <a:lvl7pPr marL="3683569" indent="0" algn="ctr">
              <a:buNone/>
              <a:defRPr>
                <a:solidFill>
                  <a:schemeClr val="tx1">
                    <a:tint val="75000"/>
                  </a:schemeClr>
                </a:solidFill>
              </a:defRPr>
            </a:lvl7pPr>
            <a:lvl8pPr marL="4297497" indent="0" algn="ctr">
              <a:buNone/>
              <a:defRPr>
                <a:solidFill>
                  <a:schemeClr val="tx1">
                    <a:tint val="75000"/>
                  </a:schemeClr>
                </a:solidFill>
              </a:defRPr>
            </a:lvl8pPr>
            <a:lvl9pPr marL="491142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73EB17-5F98-43B0-8F80-EE90C1AB6C94}" type="datetimeFigureOut">
              <a:rPr lang="en-US" smtClean="0"/>
              <a:t>1/31/2016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4F087-EF02-4CED-90A1-2CA598476955}" type="slidenum">
              <a:rPr lang="en-US" smtClean="0"/>
              <a:t>‹#›</a:t>
            </a:fld>
            <a:endParaRPr lang="en-US"/>
          </a:p>
        </p:txBody>
      </p:sp>
    </p:spTree>
    <p:extLst>
      <p:ext uri="{BB962C8B-B14F-4D97-AF65-F5344CB8AC3E}">
        <p14:creationId xmlns:p14="http://schemas.microsoft.com/office/powerpoint/2010/main" val="219754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3EB17-5F98-43B0-8F80-EE90C1AB6C94}" type="datetimeFigureOut">
              <a:rPr lang="en-US" smtClean="0"/>
              <a:t>1/31/2016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4F087-EF02-4CED-90A1-2CA598476955}" type="slidenum">
              <a:rPr lang="en-US" smtClean="0"/>
              <a:t>‹#›</a:t>
            </a:fld>
            <a:endParaRPr lang="en-US"/>
          </a:p>
        </p:txBody>
      </p:sp>
    </p:spTree>
    <p:extLst>
      <p:ext uri="{BB962C8B-B14F-4D97-AF65-F5344CB8AC3E}">
        <p14:creationId xmlns:p14="http://schemas.microsoft.com/office/powerpoint/2010/main" val="195700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16150" y="352637"/>
            <a:ext cx="4629150" cy="751691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8700" y="352637"/>
            <a:ext cx="13658850" cy="751691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3EB17-5F98-43B0-8F80-EE90C1AB6C94}" type="datetimeFigureOut">
              <a:rPr lang="en-US" smtClean="0"/>
              <a:t>1/31/2016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4F087-EF02-4CED-90A1-2CA598476955}" type="slidenum">
              <a:rPr lang="en-US" smtClean="0"/>
              <a:t>‹#›</a:t>
            </a:fld>
            <a:endParaRPr lang="en-US"/>
          </a:p>
        </p:txBody>
      </p:sp>
    </p:spTree>
    <p:extLst>
      <p:ext uri="{BB962C8B-B14F-4D97-AF65-F5344CB8AC3E}">
        <p14:creationId xmlns:p14="http://schemas.microsoft.com/office/powerpoint/2010/main" val="328122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73EB17-5F98-43B0-8F80-EE90C1AB6C94}" type="datetimeFigureOut">
              <a:rPr lang="en-US" smtClean="0"/>
              <a:t>1/31/2016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4F087-EF02-4CED-90A1-2CA598476955}" type="slidenum">
              <a:rPr lang="en-US" smtClean="0"/>
              <a:t>‹#›</a:t>
            </a:fld>
            <a:endParaRPr lang="en-US"/>
          </a:p>
        </p:txBody>
      </p:sp>
    </p:spTree>
    <p:extLst>
      <p:ext uri="{BB962C8B-B14F-4D97-AF65-F5344CB8AC3E}">
        <p14:creationId xmlns:p14="http://schemas.microsoft.com/office/powerpoint/2010/main" val="3871643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0" y="4994487"/>
            <a:ext cx="11658600" cy="1543685"/>
          </a:xfrm>
        </p:spPr>
        <p:txBody>
          <a:bodyPr anchor="t"/>
          <a:lstStyle>
            <a:lvl1pPr algn="l">
              <a:defRPr sz="5400" b="1" cap="all"/>
            </a:lvl1pPr>
          </a:lstStyle>
          <a:p>
            <a:r>
              <a:rPr lang="en-US" smtClean="0"/>
              <a:t>Click to edit Master title style</a:t>
            </a:r>
            <a:endParaRPr lang="en-US"/>
          </a:p>
        </p:txBody>
      </p:sp>
      <p:sp>
        <p:nvSpPr>
          <p:cNvPr id="3" name="Text Placeholder 2"/>
          <p:cNvSpPr>
            <a:spLocks noGrp="1"/>
          </p:cNvSpPr>
          <p:nvPr>
            <p:ph type="body" idx="1"/>
          </p:nvPr>
        </p:nvSpPr>
        <p:spPr>
          <a:xfrm>
            <a:off x="1083470" y="3294275"/>
            <a:ext cx="11658600" cy="1700212"/>
          </a:xfrm>
        </p:spPr>
        <p:txBody>
          <a:bodyPr anchor="b"/>
          <a:lstStyle>
            <a:lvl1pPr marL="0" indent="0">
              <a:buNone/>
              <a:defRPr sz="2700">
                <a:solidFill>
                  <a:schemeClr val="tx1">
                    <a:tint val="75000"/>
                  </a:schemeClr>
                </a:solidFill>
              </a:defRPr>
            </a:lvl1pPr>
            <a:lvl2pPr marL="613928" indent="0">
              <a:buNone/>
              <a:defRPr sz="2400">
                <a:solidFill>
                  <a:schemeClr val="tx1">
                    <a:tint val="75000"/>
                  </a:schemeClr>
                </a:solidFill>
              </a:defRPr>
            </a:lvl2pPr>
            <a:lvl3pPr marL="1227856" indent="0">
              <a:buNone/>
              <a:defRPr sz="2100">
                <a:solidFill>
                  <a:schemeClr val="tx1">
                    <a:tint val="75000"/>
                  </a:schemeClr>
                </a:solidFill>
              </a:defRPr>
            </a:lvl3pPr>
            <a:lvl4pPr marL="1841784" indent="0">
              <a:buNone/>
              <a:defRPr sz="1900">
                <a:solidFill>
                  <a:schemeClr val="tx1">
                    <a:tint val="75000"/>
                  </a:schemeClr>
                </a:solidFill>
              </a:defRPr>
            </a:lvl4pPr>
            <a:lvl5pPr marL="2455713" indent="0">
              <a:buNone/>
              <a:defRPr sz="1900">
                <a:solidFill>
                  <a:schemeClr val="tx1">
                    <a:tint val="75000"/>
                  </a:schemeClr>
                </a:solidFill>
              </a:defRPr>
            </a:lvl5pPr>
            <a:lvl6pPr marL="3069641" indent="0">
              <a:buNone/>
              <a:defRPr sz="1900">
                <a:solidFill>
                  <a:schemeClr val="tx1">
                    <a:tint val="75000"/>
                  </a:schemeClr>
                </a:solidFill>
              </a:defRPr>
            </a:lvl6pPr>
            <a:lvl7pPr marL="3683569" indent="0">
              <a:buNone/>
              <a:defRPr sz="1900">
                <a:solidFill>
                  <a:schemeClr val="tx1">
                    <a:tint val="75000"/>
                  </a:schemeClr>
                </a:solidFill>
              </a:defRPr>
            </a:lvl7pPr>
            <a:lvl8pPr marL="4297497" indent="0">
              <a:buNone/>
              <a:defRPr sz="1900">
                <a:solidFill>
                  <a:schemeClr val="tx1">
                    <a:tint val="75000"/>
                  </a:schemeClr>
                </a:solidFill>
              </a:defRPr>
            </a:lvl8pPr>
            <a:lvl9pPr marL="4911425"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73EB17-5F98-43B0-8F80-EE90C1AB6C94}" type="datetimeFigureOut">
              <a:rPr lang="en-US" smtClean="0"/>
              <a:t>1/31/2016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F4F087-EF02-4CED-90A1-2CA598476955}" type="slidenum">
              <a:rPr lang="en-US" smtClean="0"/>
              <a:t>‹#›</a:t>
            </a:fld>
            <a:endParaRPr lang="en-US"/>
          </a:p>
        </p:txBody>
      </p:sp>
    </p:spTree>
    <p:extLst>
      <p:ext uri="{BB962C8B-B14F-4D97-AF65-F5344CB8AC3E}">
        <p14:creationId xmlns:p14="http://schemas.microsoft.com/office/powerpoint/2010/main" val="48150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00" y="2054648"/>
            <a:ext cx="9144000" cy="5814907"/>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401300" y="2054648"/>
            <a:ext cx="9144000" cy="5814907"/>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73EB17-5F98-43B0-8F80-EE90C1AB6C94}" type="datetimeFigureOut">
              <a:rPr lang="en-US" smtClean="0"/>
              <a:t>1/31/2016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4F087-EF02-4CED-90A1-2CA598476955}" type="slidenum">
              <a:rPr lang="en-US" smtClean="0"/>
              <a:t>‹#›</a:t>
            </a:fld>
            <a:endParaRPr lang="en-US"/>
          </a:p>
        </p:txBody>
      </p:sp>
    </p:spTree>
    <p:extLst>
      <p:ext uri="{BB962C8B-B14F-4D97-AF65-F5344CB8AC3E}">
        <p14:creationId xmlns:p14="http://schemas.microsoft.com/office/powerpoint/2010/main" val="305071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311256"/>
            <a:ext cx="1234440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739795"/>
            <a:ext cx="6060282" cy="725064"/>
          </a:xfrm>
        </p:spPr>
        <p:txBody>
          <a:bodyPr anchor="b"/>
          <a:lstStyle>
            <a:lvl1pPr marL="0" indent="0">
              <a:buNone/>
              <a:defRPr sz="3200" b="1"/>
            </a:lvl1pPr>
            <a:lvl2pPr marL="613928" indent="0">
              <a:buNone/>
              <a:defRPr sz="2700" b="1"/>
            </a:lvl2pPr>
            <a:lvl3pPr marL="1227856" indent="0">
              <a:buNone/>
              <a:defRPr sz="2400" b="1"/>
            </a:lvl3pPr>
            <a:lvl4pPr marL="1841784" indent="0">
              <a:buNone/>
              <a:defRPr sz="2100" b="1"/>
            </a:lvl4pPr>
            <a:lvl5pPr marL="2455713" indent="0">
              <a:buNone/>
              <a:defRPr sz="2100" b="1"/>
            </a:lvl5pPr>
            <a:lvl6pPr marL="3069641" indent="0">
              <a:buNone/>
              <a:defRPr sz="2100" b="1"/>
            </a:lvl6pPr>
            <a:lvl7pPr marL="3683569" indent="0">
              <a:buNone/>
              <a:defRPr sz="2100" b="1"/>
            </a:lvl7pPr>
            <a:lvl8pPr marL="4297497" indent="0">
              <a:buNone/>
              <a:defRPr sz="2100" b="1"/>
            </a:lvl8pPr>
            <a:lvl9pPr marL="491142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85800" y="2464859"/>
            <a:ext cx="6060282" cy="447812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967538" y="1739795"/>
            <a:ext cx="6062663" cy="725064"/>
          </a:xfrm>
        </p:spPr>
        <p:txBody>
          <a:bodyPr anchor="b"/>
          <a:lstStyle>
            <a:lvl1pPr marL="0" indent="0">
              <a:buNone/>
              <a:defRPr sz="3200" b="1"/>
            </a:lvl1pPr>
            <a:lvl2pPr marL="613928" indent="0">
              <a:buNone/>
              <a:defRPr sz="2700" b="1"/>
            </a:lvl2pPr>
            <a:lvl3pPr marL="1227856" indent="0">
              <a:buNone/>
              <a:defRPr sz="2400" b="1"/>
            </a:lvl3pPr>
            <a:lvl4pPr marL="1841784" indent="0">
              <a:buNone/>
              <a:defRPr sz="2100" b="1"/>
            </a:lvl4pPr>
            <a:lvl5pPr marL="2455713" indent="0">
              <a:buNone/>
              <a:defRPr sz="2100" b="1"/>
            </a:lvl5pPr>
            <a:lvl6pPr marL="3069641" indent="0">
              <a:buNone/>
              <a:defRPr sz="2100" b="1"/>
            </a:lvl6pPr>
            <a:lvl7pPr marL="3683569" indent="0">
              <a:buNone/>
              <a:defRPr sz="2100" b="1"/>
            </a:lvl7pPr>
            <a:lvl8pPr marL="4297497" indent="0">
              <a:buNone/>
              <a:defRPr sz="2100" b="1"/>
            </a:lvl8pPr>
            <a:lvl9pPr marL="491142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967538" y="2464859"/>
            <a:ext cx="6062663" cy="4478126"/>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73EB17-5F98-43B0-8F80-EE90C1AB6C94}" type="datetimeFigureOut">
              <a:rPr lang="en-US" smtClean="0"/>
              <a:t>1/31/2016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F4F087-EF02-4CED-90A1-2CA598476955}" type="slidenum">
              <a:rPr lang="en-US" smtClean="0"/>
              <a:t>‹#›</a:t>
            </a:fld>
            <a:endParaRPr lang="en-US"/>
          </a:p>
        </p:txBody>
      </p:sp>
    </p:spTree>
    <p:extLst>
      <p:ext uri="{BB962C8B-B14F-4D97-AF65-F5344CB8AC3E}">
        <p14:creationId xmlns:p14="http://schemas.microsoft.com/office/powerpoint/2010/main" val="2845013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73EB17-5F98-43B0-8F80-EE90C1AB6C94}" type="datetimeFigureOut">
              <a:rPr lang="en-US" smtClean="0"/>
              <a:t>1/31/2016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F4F087-EF02-4CED-90A1-2CA598476955}" type="slidenum">
              <a:rPr lang="en-US" smtClean="0"/>
              <a:t>‹#›</a:t>
            </a:fld>
            <a:endParaRPr lang="en-US"/>
          </a:p>
        </p:txBody>
      </p:sp>
    </p:spTree>
    <p:extLst>
      <p:ext uri="{BB962C8B-B14F-4D97-AF65-F5344CB8AC3E}">
        <p14:creationId xmlns:p14="http://schemas.microsoft.com/office/powerpoint/2010/main" val="1689898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3EB17-5F98-43B0-8F80-EE90C1AB6C94}" type="datetimeFigureOut">
              <a:rPr lang="en-US" smtClean="0"/>
              <a:t>1/31/2016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F4F087-EF02-4CED-90A1-2CA598476955}" type="slidenum">
              <a:rPr lang="en-US" smtClean="0"/>
              <a:t>‹#›</a:t>
            </a:fld>
            <a:endParaRPr lang="en-US"/>
          </a:p>
        </p:txBody>
      </p:sp>
    </p:spTree>
    <p:extLst>
      <p:ext uri="{BB962C8B-B14F-4D97-AF65-F5344CB8AC3E}">
        <p14:creationId xmlns:p14="http://schemas.microsoft.com/office/powerpoint/2010/main" val="3223663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309457"/>
            <a:ext cx="4512470" cy="1316990"/>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5362575" y="309457"/>
            <a:ext cx="7667625" cy="663352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1" y="1626447"/>
            <a:ext cx="4512470" cy="5316538"/>
          </a:xfrm>
        </p:spPr>
        <p:txBody>
          <a:bodyPr/>
          <a:lstStyle>
            <a:lvl1pPr marL="0" indent="0">
              <a:buNone/>
              <a:defRPr sz="1900"/>
            </a:lvl1pPr>
            <a:lvl2pPr marL="613928" indent="0">
              <a:buNone/>
              <a:defRPr sz="1600"/>
            </a:lvl2pPr>
            <a:lvl3pPr marL="1227856" indent="0">
              <a:buNone/>
              <a:defRPr sz="1300"/>
            </a:lvl3pPr>
            <a:lvl4pPr marL="1841784" indent="0">
              <a:buNone/>
              <a:defRPr sz="1200"/>
            </a:lvl4pPr>
            <a:lvl5pPr marL="2455713" indent="0">
              <a:buNone/>
              <a:defRPr sz="1200"/>
            </a:lvl5pPr>
            <a:lvl6pPr marL="3069641" indent="0">
              <a:buNone/>
              <a:defRPr sz="1200"/>
            </a:lvl6pPr>
            <a:lvl7pPr marL="3683569" indent="0">
              <a:buNone/>
              <a:defRPr sz="1200"/>
            </a:lvl7pPr>
            <a:lvl8pPr marL="4297497" indent="0">
              <a:buNone/>
              <a:defRPr sz="1200"/>
            </a:lvl8pPr>
            <a:lvl9pPr marL="4911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73EB17-5F98-43B0-8F80-EE90C1AB6C94}" type="datetimeFigureOut">
              <a:rPr lang="en-US" smtClean="0"/>
              <a:t>1/31/2016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4F087-EF02-4CED-90A1-2CA598476955}" type="slidenum">
              <a:rPr lang="en-US" smtClean="0"/>
              <a:t>‹#›</a:t>
            </a:fld>
            <a:endParaRPr lang="en-US"/>
          </a:p>
        </p:txBody>
      </p:sp>
    </p:spTree>
    <p:extLst>
      <p:ext uri="{BB962C8B-B14F-4D97-AF65-F5344CB8AC3E}">
        <p14:creationId xmlns:p14="http://schemas.microsoft.com/office/powerpoint/2010/main" val="3816757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5440680"/>
            <a:ext cx="8229600" cy="642303"/>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688432" y="694478"/>
            <a:ext cx="8229600" cy="4663440"/>
          </a:xfrm>
        </p:spPr>
        <p:txBody>
          <a:bodyPr/>
          <a:lstStyle>
            <a:lvl1pPr marL="0" indent="0">
              <a:buNone/>
              <a:defRPr sz="4300"/>
            </a:lvl1pPr>
            <a:lvl2pPr marL="613928" indent="0">
              <a:buNone/>
              <a:defRPr sz="3800"/>
            </a:lvl2pPr>
            <a:lvl3pPr marL="1227856" indent="0">
              <a:buNone/>
              <a:defRPr sz="3200"/>
            </a:lvl3pPr>
            <a:lvl4pPr marL="1841784" indent="0">
              <a:buNone/>
              <a:defRPr sz="2700"/>
            </a:lvl4pPr>
            <a:lvl5pPr marL="2455713" indent="0">
              <a:buNone/>
              <a:defRPr sz="2700"/>
            </a:lvl5pPr>
            <a:lvl6pPr marL="3069641" indent="0">
              <a:buNone/>
              <a:defRPr sz="2700"/>
            </a:lvl6pPr>
            <a:lvl7pPr marL="3683569" indent="0">
              <a:buNone/>
              <a:defRPr sz="2700"/>
            </a:lvl7pPr>
            <a:lvl8pPr marL="4297497" indent="0">
              <a:buNone/>
              <a:defRPr sz="2700"/>
            </a:lvl8pPr>
            <a:lvl9pPr marL="4911425" indent="0">
              <a:buNone/>
              <a:defRPr sz="2700"/>
            </a:lvl9pPr>
          </a:lstStyle>
          <a:p>
            <a:endParaRPr lang="en-US"/>
          </a:p>
        </p:txBody>
      </p:sp>
      <p:sp>
        <p:nvSpPr>
          <p:cNvPr id="4" name="Text Placeholder 3"/>
          <p:cNvSpPr>
            <a:spLocks noGrp="1"/>
          </p:cNvSpPr>
          <p:nvPr>
            <p:ph type="body" sz="half" idx="2"/>
          </p:nvPr>
        </p:nvSpPr>
        <p:spPr>
          <a:xfrm>
            <a:off x="2688432" y="6082983"/>
            <a:ext cx="8229600" cy="912177"/>
          </a:xfrm>
        </p:spPr>
        <p:txBody>
          <a:bodyPr/>
          <a:lstStyle>
            <a:lvl1pPr marL="0" indent="0">
              <a:buNone/>
              <a:defRPr sz="1900"/>
            </a:lvl1pPr>
            <a:lvl2pPr marL="613928" indent="0">
              <a:buNone/>
              <a:defRPr sz="1600"/>
            </a:lvl2pPr>
            <a:lvl3pPr marL="1227856" indent="0">
              <a:buNone/>
              <a:defRPr sz="1300"/>
            </a:lvl3pPr>
            <a:lvl4pPr marL="1841784" indent="0">
              <a:buNone/>
              <a:defRPr sz="1200"/>
            </a:lvl4pPr>
            <a:lvl5pPr marL="2455713" indent="0">
              <a:buNone/>
              <a:defRPr sz="1200"/>
            </a:lvl5pPr>
            <a:lvl6pPr marL="3069641" indent="0">
              <a:buNone/>
              <a:defRPr sz="1200"/>
            </a:lvl6pPr>
            <a:lvl7pPr marL="3683569" indent="0">
              <a:buNone/>
              <a:defRPr sz="1200"/>
            </a:lvl7pPr>
            <a:lvl8pPr marL="4297497" indent="0">
              <a:buNone/>
              <a:defRPr sz="1200"/>
            </a:lvl8pPr>
            <a:lvl9pPr marL="4911425"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73EB17-5F98-43B0-8F80-EE90C1AB6C94}" type="datetimeFigureOut">
              <a:rPr lang="en-US" smtClean="0"/>
              <a:t>1/31/2016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F4F087-EF02-4CED-90A1-2CA598476955}" type="slidenum">
              <a:rPr lang="en-US" smtClean="0"/>
              <a:t>‹#›</a:t>
            </a:fld>
            <a:endParaRPr lang="en-US"/>
          </a:p>
        </p:txBody>
      </p:sp>
    </p:spTree>
    <p:extLst>
      <p:ext uri="{BB962C8B-B14F-4D97-AF65-F5344CB8AC3E}">
        <p14:creationId xmlns:p14="http://schemas.microsoft.com/office/powerpoint/2010/main" val="2331391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11256"/>
            <a:ext cx="12344400" cy="1295400"/>
          </a:xfrm>
          <a:prstGeom prst="rect">
            <a:avLst/>
          </a:prstGeom>
        </p:spPr>
        <p:txBody>
          <a:bodyPr vert="horz" lIns="122786" tIns="61393" rIns="122786" bIns="6139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1813560"/>
            <a:ext cx="12344400" cy="5129425"/>
          </a:xfrm>
          <a:prstGeom prst="rect">
            <a:avLst/>
          </a:prstGeom>
        </p:spPr>
        <p:txBody>
          <a:bodyPr vert="horz" lIns="122786" tIns="61393" rIns="122786" bIns="6139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85800" y="7203864"/>
            <a:ext cx="3200400" cy="413808"/>
          </a:xfrm>
          <a:prstGeom prst="rect">
            <a:avLst/>
          </a:prstGeom>
        </p:spPr>
        <p:txBody>
          <a:bodyPr vert="horz" lIns="122786" tIns="61393" rIns="122786" bIns="61393" rtlCol="0" anchor="ctr"/>
          <a:lstStyle>
            <a:lvl1pPr algn="l">
              <a:defRPr sz="1600">
                <a:solidFill>
                  <a:schemeClr val="tx1">
                    <a:tint val="75000"/>
                  </a:schemeClr>
                </a:solidFill>
              </a:defRPr>
            </a:lvl1pPr>
          </a:lstStyle>
          <a:p>
            <a:fld id="{A573EB17-5F98-43B0-8F80-EE90C1AB6C94}" type="datetimeFigureOut">
              <a:rPr lang="en-US" smtClean="0"/>
              <a:t>1/31/2016</a:t>
            </a:fld>
            <a:endParaRPr lang="en-US"/>
          </a:p>
        </p:txBody>
      </p:sp>
      <p:sp>
        <p:nvSpPr>
          <p:cNvPr id="5" name="Footer Placeholder 4"/>
          <p:cNvSpPr>
            <a:spLocks noGrp="1"/>
          </p:cNvSpPr>
          <p:nvPr>
            <p:ph type="ftr" sz="quarter" idx="3"/>
          </p:nvPr>
        </p:nvSpPr>
        <p:spPr>
          <a:xfrm>
            <a:off x="4686300" y="7203864"/>
            <a:ext cx="4343400" cy="413808"/>
          </a:xfrm>
          <a:prstGeom prst="rect">
            <a:avLst/>
          </a:prstGeom>
        </p:spPr>
        <p:txBody>
          <a:bodyPr vert="horz" lIns="122786" tIns="61393" rIns="122786" bIns="61393"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29800" y="7203864"/>
            <a:ext cx="3200400" cy="413808"/>
          </a:xfrm>
          <a:prstGeom prst="rect">
            <a:avLst/>
          </a:prstGeom>
        </p:spPr>
        <p:txBody>
          <a:bodyPr vert="horz" lIns="122786" tIns="61393" rIns="122786" bIns="61393" rtlCol="0" anchor="ctr"/>
          <a:lstStyle>
            <a:lvl1pPr algn="r">
              <a:defRPr sz="1600">
                <a:solidFill>
                  <a:schemeClr val="tx1">
                    <a:tint val="75000"/>
                  </a:schemeClr>
                </a:solidFill>
              </a:defRPr>
            </a:lvl1pPr>
          </a:lstStyle>
          <a:p>
            <a:fld id="{74F4F087-EF02-4CED-90A1-2CA598476955}" type="slidenum">
              <a:rPr lang="en-US" smtClean="0"/>
              <a:t>‹#›</a:t>
            </a:fld>
            <a:endParaRPr lang="en-US"/>
          </a:p>
        </p:txBody>
      </p:sp>
    </p:spTree>
    <p:extLst>
      <p:ext uri="{BB962C8B-B14F-4D97-AF65-F5344CB8AC3E}">
        <p14:creationId xmlns:p14="http://schemas.microsoft.com/office/powerpoint/2010/main" val="29903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124200" y="762000"/>
            <a:ext cx="8229600" cy="533400"/>
          </a:xfrm>
          <a:prstGeom prst="rect">
            <a:avLst/>
          </a:prstGeom>
          <a:noFill/>
        </p:spPr>
        <p:txBody>
          <a:bodyPr wrap="square" rtlCol="0">
            <a:prstTxWarp prst="textPlain">
              <a:avLst/>
            </a:prstTxWarp>
            <a:spAutoFit/>
          </a:bodyPr>
          <a:lstStyle/>
          <a:p>
            <a:r>
              <a:rPr lang="en-US" b="1" u="sng" dirty="0" smtClean="0">
                <a:latin typeface="Book Antiqua" pitchFamily="18" charset="0"/>
              </a:rPr>
              <a:t>Notes for the teachers not for the students.</a:t>
            </a:r>
            <a:endParaRPr lang="en-US" b="1" u="sng" dirty="0">
              <a:latin typeface="Book Antiqua" pitchFamily="18" charset="0"/>
            </a:endParaRPr>
          </a:p>
        </p:txBody>
      </p:sp>
      <p:sp>
        <p:nvSpPr>
          <p:cNvPr id="3" name="TextBox 2"/>
          <p:cNvSpPr txBox="1"/>
          <p:nvPr/>
        </p:nvSpPr>
        <p:spPr>
          <a:xfrm>
            <a:off x="685800" y="2057400"/>
            <a:ext cx="12496800" cy="4114800"/>
          </a:xfrm>
          <a:prstGeom prst="rect">
            <a:avLst/>
          </a:prstGeom>
          <a:noFill/>
        </p:spPr>
        <p:txBody>
          <a:bodyPr wrap="square" rtlCol="0">
            <a:prstTxWarp prst="textPlain">
              <a:avLst/>
            </a:prstTxWarp>
            <a:spAutoFit/>
          </a:bodyPr>
          <a:lstStyle/>
          <a:p>
            <a:pPr algn="just"/>
            <a:r>
              <a:rPr lang="en-US" b="1" dirty="0" smtClean="0">
                <a:latin typeface="Book Antiqua" pitchFamily="18" charset="0"/>
              </a:rPr>
              <a:t>Dear colleagues,</a:t>
            </a:r>
          </a:p>
          <a:p>
            <a:pPr algn="just"/>
            <a:r>
              <a:rPr lang="en-US" b="1" dirty="0">
                <a:latin typeface="Book Antiqua" pitchFamily="18" charset="0"/>
              </a:rPr>
              <a:t> </a:t>
            </a:r>
            <a:r>
              <a:rPr lang="en-US" b="1" dirty="0" smtClean="0">
                <a:latin typeface="Book Antiqua" pitchFamily="18" charset="0"/>
              </a:rPr>
              <a:t>I hope all of you are well by the grace of Allah. I have made this content on the request of Md. Jahangir </a:t>
            </a:r>
            <a:r>
              <a:rPr lang="en-US" b="1" dirty="0" err="1" smtClean="0">
                <a:latin typeface="Book Antiqua" pitchFamily="18" charset="0"/>
              </a:rPr>
              <a:t>Alam</a:t>
            </a:r>
            <a:r>
              <a:rPr lang="en-US" b="1" dirty="0" smtClean="0">
                <a:latin typeface="Book Antiqua" pitchFamily="18" charset="0"/>
              </a:rPr>
              <a:t>, Asst. Teacher, Begum </a:t>
            </a:r>
            <a:r>
              <a:rPr lang="en-US" b="1" dirty="0" err="1" smtClean="0">
                <a:latin typeface="Book Antiqua" pitchFamily="18" charset="0"/>
              </a:rPr>
              <a:t>Nurjahan</a:t>
            </a:r>
            <a:r>
              <a:rPr lang="en-US" b="1" dirty="0" smtClean="0">
                <a:latin typeface="Book Antiqua" pitchFamily="18" charset="0"/>
              </a:rPr>
              <a:t> Memorial Girls’ High School, </a:t>
            </a:r>
            <a:r>
              <a:rPr lang="en-US" b="1" dirty="0" err="1" smtClean="0">
                <a:latin typeface="Book Antiqua" pitchFamily="18" charset="0"/>
              </a:rPr>
              <a:t>Mohammadpur</a:t>
            </a:r>
            <a:r>
              <a:rPr lang="en-US" b="1" dirty="0" smtClean="0">
                <a:latin typeface="Book Antiqua" pitchFamily="18" charset="0"/>
              </a:rPr>
              <a:t>, Dhaka. Tense is the basic of all grammars. I have only shown the main focusing on this content about tense. I have to make another content on tense in details. Before present it in the class please read the instructions below the slides. If you find any lacking, recover it yourself. In case of any inquiry please call me in 01717220115.</a:t>
            </a:r>
          </a:p>
          <a:p>
            <a:pPr algn="just"/>
            <a:endParaRPr lang="en-US" b="1" dirty="0">
              <a:latin typeface="Book Antiqua" pitchFamily="18" charset="0"/>
            </a:endParaRPr>
          </a:p>
          <a:p>
            <a:pPr algn="just"/>
            <a:r>
              <a:rPr lang="en-US" b="1" dirty="0" smtClean="0">
                <a:latin typeface="Book Antiqua" pitchFamily="18" charset="0"/>
              </a:rPr>
              <a:t>Yours </a:t>
            </a:r>
            <a:r>
              <a:rPr lang="en-US" b="1" dirty="0" err="1" smtClean="0">
                <a:latin typeface="Book Antiqua" pitchFamily="18" charset="0"/>
              </a:rPr>
              <a:t>Hasan</a:t>
            </a:r>
            <a:r>
              <a:rPr lang="en-US" b="1" dirty="0" smtClean="0">
                <a:latin typeface="Book Antiqua" pitchFamily="18" charset="0"/>
              </a:rPr>
              <a:t> Cambrian</a:t>
            </a:r>
            <a:endParaRPr lang="en-US" b="1" dirty="0">
              <a:latin typeface="Book Antiqua" pitchFamily="18" charset="0"/>
            </a:endParaRPr>
          </a:p>
        </p:txBody>
      </p:sp>
    </p:spTree>
    <p:extLst>
      <p:ext uri="{BB962C8B-B14F-4D97-AF65-F5344CB8AC3E}">
        <p14:creationId xmlns:p14="http://schemas.microsoft.com/office/powerpoint/2010/main" val="2501227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2" name="TextBox 1"/>
          <p:cNvSpPr txBox="1"/>
          <p:nvPr/>
        </p:nvSpPr>
        <p:spPr>
          <a:xfrm>
            <a:off x="4678680" y="152400"/>
            <a:ext cx="3893820" cy="685800"/>
          </a:xfrm>
          <a:prstGeom prst="rect">
            <a:avLst/>
          </a:prstGeom>
          <a:noFill/>
        </p:spPr>
        <p:txBody>
          <a:bodyPr wrap="square" rtlCol="0">
            <a:prstTxWarp prst="textPlain">
              <a:avLst/>
            </a:prstTxWarp>
            <a:spAutoFit/>
          </a:bodyPr>
          <a:lstStyle/>
          <a:p>
            <a:r>
              <a:rPr lang="en-US" b="1" u="sng" dirty="0" smtClean="0">
                <a:solidFill>
                  <a:schemeClr val="accent2">
                    <a:lumMod val="50000"/>
                  </a:schemeClr>
                </a:solidFill>
                <a:latin typeface="Book Antiqua" pitchFamily="18" charset="0"/>
              </a:rPr>
              <a:t>Past tense</a:t>
            </a:r>
            <a:endParaRPr lang="en-US" b="1" u="sng" dirty="0">
              <a:solidFill>
                <a:schemeClr val="accent2">
                  <a:lumMod val="50000"/>
                </a:schemeClr>
              </a:solidFill>
              <a:latin typeface="Book Antiqua" pitchFamily="18" charset="0"/>
            </a:endParaRPr>
          </a:p>
        </p:txBody>
      </p:sp>
      <p:sp>
        <p:nvSpPr>
          <p:cNvPr id="4" name="TextBox 3"/>
          <p:cNvSpPr txBox="1"/>
          <p:nvPr/>
        </p:nvSpPr>
        <p:spPr>
          <a:xfrm>
            <a:off x="0" y="3352800"/>
            <a:ext cx="4876800" cy="1135797"/>
          </a:xfrm>
          <a:prstGeom prst="rect">
            <a:avLst/>
          </a:prstGeom>
          <a:noFill/>
        </p:spPr>
        <p:txBody>
          <a:bodyPr wrap="square" rtlCol="0">
            <a:prstTxWarp prst="textPlain">
              <a:avLst/>
            </a:prstTxWarp>
            <a:spAutoFit/>
          </a:bodyPr>
          <a:lstStyle/>
          <a:p>
            <a:pPr algn="ctr"/>
            <a:r>
              <a:rPr lang="en-US" b="1" dirty="0" smtClean="0">
                <a:solidFill>
                  <a:schemeClr val="bg1"/>
                </a:solidFill>
                <a:latin typeface="Book Antiqua" pitchFamily="18" charset="0"/>
              </a:rPr>
              <a:t>We cultivated   land with </a:t>
            </a:r>
          </a:p>
          <a:p>
            <a:pPr algn="ctr"/>
            <a:r>
              <a:rPr lang="en-US" b="1" dirty="0" smtClean="0">
                <a:solidFill>
                  <a:schemeClr val="bg1"/>
                </a:solidFill>
                <a:latin typeface="Book Antiqua" pitchFamily="18" charset="0"/>
              </a:rPr>
              <a:t>wooden plough and bullocks.</a:t>
            </a:r>
            <a:endParaRPr lang="en-US" b="1" dirty="0">
              <a:solidFill>
                <a:schemeClr val="bg1"/>
              </a:solidFill>
              <a:latin typeface="Book Antiqua" pitchFamily="18" charset="0"/>
            </a:endParaRPr>
          </a:p>
        </p:txBody>
      </p:sp>
      <p:sp>
        <p:nvSpPr>
          <p:cNvPr id="5" name="Rounded Rectangle 4"/>
          <p:cNvSpPr/>
          <p:nvPr/>
        </p:nvSpPr>
        <p:spPr>
          <a:xfrm>
            <a:off x="944880" y="3276600"/>
            <a:ext cx="1828800" cy="567898"/>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24840" y="5558135"/>
            <a:ext cx="2133600" cy="461665"/>
          </a:xfrm>
          <a:prstGeom prst="rect">
            <a:avLst/>
          </a:prstGeom>
          <a:noFill/>
        </p:spPr>
        <p:txBody>
          <a:bodyPr wrap="square" rtlCol="0">
            <a:prstTxWarp prst="textPlain">
              <a:avLst/>
            </a:prstTxWarp>
            <a:spAutoFit/>
          </a:bodyPr>
          <a:lstStyle/>
          <a:p>
            <a:r>
              <a:rPr lang="en-US" b="1" dirty="0">
                <a:solidFill>
                  <a:schemeClr val="bg1"/>
                </a:solidFill>
                <a:latin typeface="Book Antiqua" pitchFamily="18" charset="0"/>
              </a:rPr>
              <a:t>cultivated</a:t>
            </a:r>
            <a:endParaRPr lang="en-US" dirty="0"/>
          </a:p>
        </p:txBody>
      </p:sp>
      <p:sp>
        <p:nvSpPr>
          <p:cNvPr id="7" name="Down Arrow Callout 6"/>
          <p:cNvSpPr/>
          <p:nvPr/>
        </p:nvSpPr>
        <p:spPr>
          <a:xfrm>
            <a:off x="205740" y="5410200"/>
            <a:ext cx="2971800" cy="1295400"/>
          </a:xfrm>
          <a:prstGeom prst="downArrowCallout">
            <a:avLst>
              <a:gd name="adj1" fmla="val 38333"/>
              <a:gd name="adj2" fmla="val 39167"/>
              <a:gd name="adj3" fmla="val 25000"/>
              <a:gd name="adj4" fmla="val 63948"/>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5740" y="6929735"/>
            <a:ext cx="2971800" cy="461665"/>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Past form of verb</a:t>
            </a:r>
            <a:endParaRPr lang="en-US" b="1" dirty="0">
              <a:solidFill>
                <a:schemeClr val="bg1"/>
              </a:solidFill>
              <a:latin typeface="Book Antiqua" pitchFamily="18" charset="0"/>
            </a:endParaRPr>
          </a:p>
        </p:txBody>
      </p:sp>
      <p:sp>
        <p:nvSpPr>
          <p:cNvPr id="9" name="Rectangle 8"/>
          <p:cNvSpPr/>
          <p:nvPr/>
        </p:nvSpPr>
        <p:spPr>
          <a:xfrm>
            <a:off x="129540" y="6781800"/>
            <a:ext cx="3124200" cy="762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459480" y="6781800"/>
            <a:ext cx="10256520" cy="762000"/>
            <a:chOff x="3459480" y="6781800"/>
            <a:chExt cx="10256520" cy="762000"/>
          </a:xfrm>
        </p:grpSpPr>
        <p:sp>
          <p:nvSpPr>
            <p:cNvPr id="10" name="TextBox 9"/>
            <p:cNvSpPr txBox="1"/>
            <p:nvPr/>
          </p:nvSpPr>
          <p:spPr>
            <a:xfrm>
              <a:off x="3581400" y="7005935"/>
              <a:ext cx="9982200" cy="461665"/>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The verb that indicates something past is called a past tense.</a:t>
              </a:r>
              <a:endParaRPr lang="en-US" b="1" dirty="0">
                <a:solidFill>
                  <a:schemeClr val="bg1"/>
                </a:solidFill>
                <a:latin typeface="Book Antiqua" pitchFamily="18" charset="0"/>
              </a:endParaRPr>
            </a:p>
          </p:txBody>
        </p:sp>
        <p:sp>
          <p:nvSpPr>
            <p:cNvPr id="11" name="Rectangle 10"/>
            <p:cNvSpPr/>
            <p:nvPr/>
          </p:nvSpPr>
          <p:spPr>
            <a:xfrm>
              <a:off x="3459480" y="6781800"/>
              <a:ext cx="10256520" cy="762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295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repeatCount="500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p:bldP spid="7" grpId="0" animBg="1"/>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3000"/>
            <a:lum/>
          </a:blip>
          <a:srcRect/>
          <a:stretch>
            <a:fillRect t="-16000" b="-16000"/>
          </a:stretch>
        </a:blipFill>
        <a:effectLst/>
      </p:bgPr>
    </p:bg>
    <p:spTree>
      <p:nvGrpSpPr>
        <p:cNvPr id="1" name=""/>
        <p:cNvGrpSpPr/>
        <p:nvPr/>
      </p:nvGrpSpPr>
      <p:grpSpPr>
        <a:xfrm>
          <a:off x="0" y="0"/>
          <a:ext cx="0" cy="0"/>
          <a:chOff x="0" y="0"/>
          <a:chExt cx="0" cy="0"/>
        </a:xfrm>
      </p:grpSpPr>
      <p:sp>
        <p:nvSpPr>
          <p:cNvPr id="12" name="Rectangle 11"/>
          <p:cNvSpPr/>
          <p:nvPr/>
        </p:nvSpPr>
        <p:spPr>
          <a:xfrm>
            <a:off x="0" y="7010400"/>
            <a:ext cx="13716000" cy="762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800600" y="228600"/>
            <a:ext cx="3733800" cy="685800"/>
          </a:xfrm>
          <a:prstGeom prst="rect">
            <a:avLst/>
          </a:prstGeom>
          <a:noFill/>
        </p:spPr>
        <p:txBody>
          <a:bodyPr wrap="square" rtlCol="0">
            <a:prstTxWarp prst="textPlain">
              <a:avLst/>
            </a:prstTxWarp>
            <a:spAutoFit/>
          </a:bodyPr>
          <a:lstStyle/>
          <a:p>
            <a:r>
              <a:rPr lang="en-US" b="1" u="sng" dirty="0" smtClean="0">
                <a:latin typeface="Book Antiqua" pitchFamily="18" charset="0"/>
              </a:rPr>
              <a:t>Present tense</a:t>
            </a:r>
            <a:endParaRPr lang="en-US" b="1" u="sng" dirty="0">
              <a:latin typeface="Book Antiqua" pitchFamily="18" charset="0"/>
            </a:endParaRPr>
          </a:p>
        </p:txBody>
      </p:sp>
      <p:sp>
        <p:nvSpPr>
          <p:cNvPr id="3" name="TextBox 2"/>
          <p:cNvSpPr txBox="1"/>
          <p:nvPr/>
        </p:nvSpPr>
        <p:spPr>
          <a:xfrm>
            <a:off x="243840" y="1143000"/>
            <a:ext cx="9509760" cy="766465"/>
          </a:xfrm>
          <a:prstGeom prst="rect">
            <a:avLst/>
          </a:prstGeom>
          <a:noFill/>
        </p:spPr>
        <p:txBody>
          <a:bodyPr wrap="square" rtlCol="0">
            <a:prstTxWarp prst="textPlain">
              <a:avLst/>
            </a:prstTxWarp>
            <a:spAutoFit/>
          </a:bodyPr>
          <a:lstStyle/>
          <a:p>
            <a:r>
              <a:rPr lang="en-US" b="1" dirty="0" smtClean="0">
                <a:latin typeface="Book Antiqua" pitchFamily="18" charset="0"/>
              </a:rPr>
              <a:t>We cultivate our lands with tractor now.</a:t>
            </a:r>
            <a:endParaRPr lang="en-US" b="1" dirty="0">
              <a:latin typeface="Book Antiqua" pitchFamily="18" charset="0"/>
            </a:endParaRPr>
          </a:p>
        </p:txBody>
      </p:sp>
      <p:sp>
        <p:nvSpPr>
          <p:cNvPr id="4" name="TextBox 3"/>
          <p:cNvSpPr txBox="1"/>
          <p:nvPr/>
        </p:nvSpPr>
        <p:spPr>
          <a:xfrm>
            <a:off x="731520" y="2510135"/>
            <a:ext cx="2133600" cy="461665"/>
          </a:xfrm>
          <a:prstGeom prst="rect">
            <a:avLst/>
          </a:prstGeom>
          <a:noFill/>
        </p:spPr>
        <p:txBody>
          <a:bodyPr wrap="square" rtlCol="0">
            <a:prstTxWarp prst="textPlain">
              <a:avLst/>
            </a:prstTxWarp>
            <a:spAutoFit/>
          </a:bodyPr>
          <a:lstStyle/>
          <a:p>
            <a:r>
              <a:rPr lang="en-US" b="1" dirty="0" smtClean="0">
                <a:latin typeface="Book Antiqua" pitchFamily="18" charset="0"/>
              </a:rPr>
              <a:t>cultivate</a:t>
            </a:r>
            <a:endParaRPr lang="en-US" dirty="0"/>
          </a:p>
        </p:txBody>
      </p:sp>
      <p:sp>
        <p:nvSpPr>
          <p:cNvPr id="5" name="Right Arrow Callout 4"/>
          <p:cNvSpPr/>
          <p:nvPr/>
        </p:nvSpPr>
        <p:spPr>
          <a:xfrm>
            <a:off x="312420" y="2357734"/>
            <a:ext cx="3268980" cy="762000"/>
          </a:xfrm>
          <a:prstGeom prst="rightArrowCallout">
            <a:avLst>
              <a:gd name="adj1" fmla="val 46176"/>
              <a:gd name="adj2" fmla="val 42647"/>
              <a:gd name="adj3" fmla="val 25000"/>
              <a:gd name="adj4" fmla="val 8187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8" name="Group 7"/>
          <p:cNvGrpSpPr/>
          <p:nvPr/>
        </p:nvGrpSpPr>
        <p:grpSpPr>
          <a:xfrm>
            <a:off x="3627120" y="2359967"/>
            <a:ext cx="5669280" cy="762000"/>
            <a:chOff x="4572000" y="2357734"/>
            <a:chExt cx="4922520" cy="762000"/>
          </a:xfrm>
        </p:grpSpPr>
        <p:sp>
          <p:nvSpPr>
            <p:cNvPr id="6" name="TextBox 5"/>
            <p:cNvSpPr txBox="1"/>
            <p:nvPr/>
          </p:nvSpPr>
          <p:spPr>
            <a:xfrm>
              <a:off x="4983480" y="2433934"/>
              <a:ext cx="4343400" cy="614065"/>
            </a:xfrm>
            <a:prstGeom prst="rect">
              <a:avLst/>
            </a:prstGeom>
            <a:noFill/>
            <a:ln>
              <a:noFill/>
            </a:ln>
          </p:spPr>
          <p:txBody>
            <a:bodyPr wrap="square" rtlCol="0">
              <a:prstTxWarp prst="textPlain">
                <a:avLst/>
              </a:prstTxWarp>
              <a:spAutoFit/>
            </a:bodyPr>
            <a:lstStyle/>
            <a:p>
              <a:r>
                <a:rPr lang="en-US" b="1" dirty="0" smtClean="0">
                  <a:latin typeface="Book Antiqua" pitchFamily="18" charset="0"/>
                </a:rPr>
                <a:t>Present form of verb</a:t>
              </a:r>
              <a:endParaRPr lang="en-US" b="1" dirty="0">
                <a:latin typeface="Book Antiqua" pitchFamily="18" charset="0"/>
              </a:endParaRPr>
            </a:p>
          </p:txBody>
        </p:sp>
        <p:sp>
          <p:nvSpPr>
            <p:cNvPr id="7" name="Rectangle 6"/>
            <p:cNvSpPr/>
            <p:nvPr/>
          </p:nvSpPr>
          <p:spPr>
            <a:xfrm>
              <a:off x="4572000" y="2357734"/>
              <a:ext cx="4922520" cy="76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grpSp>
        <p:nvGrpSpPr>
          <p:cNvPr id="9" name="Group 8"/>
          <p:cNvGrpSpPr/>
          <p:nvPr/>
        </p:nvGrpSpPr>
        <p:grpSpPr>
          <a:xfrm>
            <a:off x="0" y="7010400"/>
            <a:ext cx="13716000" cy="762000"/>
            <a:chOff x="3459480" y="6781800"/>
            <a:chExt cx="10256520" cy="762000"/>
          </a:xfrm>
        </p:grpSpPr>
        <p:sp>
          <p:nvSpPr>
            <p:cNvPr id="10" name="TextBox 9"/>
            <p:cNvSpPr txBox="1"/>
            <p:nvPr/>
          </p:nvSpPr>
          <p:spPr>
            <a:xfrm>
              <a:off x="3581400" y="6934200"/>
              <a:ext cx="9982200" cy="461665"/>
            </a:xfrm>
            <a:prstGeom prst="rect">
              <a:avLst/>
            </a:prstGeom>
            <a:noFill/>
          </p:spPr>
          <p:txBody>
            <a:bodyPr wrap="square" rtlCol="0">
              <a:prstTxWarp prst="textPlain">
                <a:avLst/>
              </a:prstTxWarp>
              <a:spAutoFit/>
            </a:bodyPr>
            <a:lstStyle/>
            <a:p>
              <a:r>
                <a:rPr lang="en-US" b="1" dirty="0" smtClean="0">
                  <a:latin typeface="Book Antiqua" pitchFamily="18" charset="0"/>
                </a:rPr>
                <a:t>The verb that indicates something present is called a present tense.</a:t>
              </a:r>
              <a:endParaRPr lang="en-US" b="1" dirty="0">
                <a:latin typeface="Book Antiqua" pitchFamily="18" charset="0"/>
              </a:endParaRPr>
            </a:p>
          </p:txBody>
        </p:sp>
        <p:sp>
          <p:nvSpPr>
            <p:cNvPr id="11" name="Rectangle 10"/>
            <p:cNvSpPr/>
            <p:nvPr/>
          </p:nvSpPr>
          <p:spPr>
            <a:xfrm>
              <a:off x="3459480" y="6781800"/>
              <a:ext cx="10256520" cy="76200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71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righ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righ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0" name="Rectangle 9"/>
          <p:cNvSpPr/>
          <p:nvPr/>
        </p:nvSpPr>
        <p:spPr>
          <a:xfrm>
            <a:off x="0" y="3810000"/>
            <a:ext cx="5913120" cy="3200400"/>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831080" y="15240"/>
            <a:ext cx="3733800" cy="518160"/>
          </a:xfrm>
          <a:prstGeom prst="rect">
            <a:avLst/>
          </a:prstGeom>
          <a:noFill/>
        </p:spPr>
        <p:txBody>
          <a:bodyPr wrap="square" rtlCol="0">
            <a:prstTxWarp prst="textPlain">
              <a:avLst/>
            </a:prstTxWarp>
            <a:spAutoFit/>
          </a:bodyPr>
          <a:lstStyle/>
          <a:p>
            <a:r>
              <a:rPr lang="en-US" b="1" u="sng" dirty="0" smtClean="0">
                <a:latin typeface="Book Antiqua" pitchFamily="18" charset="0"/>
              </a:rPr>
              <a:t>Future tense</a:t>
            </a:r>
            <a:endParaRPr lang="en-US" b="1" u="sng" dirty="0">
              <a:latin typeface="Book Antiqua" pitchFamily="18" charset="0"/>
            </a:endParaRPr>
          </a:p>
        </p:txBody>
      </p:sp>
      <p:sp>
        <p:nvSpPr>
          <p:cNvPr id="4" name="TextBox 3"/>
          <p:cNvSpPr txBox="1"/>
          <p:nvPr/>
        </p:nvSpPr>
        <p:spPr>
          <a:xfrm>
            <a:off x="243840" y="548641"/>
            <a:ext cx="13167360" cy="533400"/>
          </a:xfrm>
          <a:prstGeom prst="rect">
            <a:avLst/>
          </a:prstGeom>
          <a:noFill/>
        </p:spPr>
        <p:txBody>
          <a:bodyPr wrap="square" rtlCol="0">
            <a:prstTxWarp prst="textPlain">
              <a:avLst/>
            </a:prstTxWarp>
            <a:spAutoFit/>
          </a:bodyPr>
          <a:lstStyle/>
          <a:p>
            <a:r>
              <a:rPr lang="en-US" b="1" dirty="0" smtClean="0">
                <a:latin typeface="Book Antiqua" pitchFamily="18" charset="0"/>
              </a:rPr>
              <a:t>We will cultivate our lands with driverless tractor.</a:t>
            </a:r>
            <a:endParaRPr lang="en-US" b="1" dirty="0">
              <a:latin typeface="Book Antiqua" pitchFamily="18" charset="0"/>
            </a:endParaRPr>
          </a:p>
        </p:txBody>
      </p:sp>
      <p:sp>
        <p:nvSpPr>
          <p:cNvPr id="5" name="TextBox 4"/>
          <p:cNvSpPr txBox="1"/>
          <p:nvPr/>
        </p:nvSpPr>
        <p:spPr>
          <a:xfrm>
            <a:off x="1371600" y="4117032"/>
            <a:ext cx="3276600" cy="461665"/>
          </a:xfrm>
          <a:prstGeom prst="rect">
            <a:avLst/>
          </a:prstGeom>
          <a:noFill/>
        </p:spPr>
        <p:txBody>
          <a:bodyPr wrap="square" rtlCol="0">
            <a:prstTxWarp prst="textPlain">
              <a:avLst/>
            </a:prstTxWarp>
            <a:spAutoFit/>
          </a:bodyPr>
          <a:lstStyle/>
          <a:p>
            <a:r>
              <a:rPr lang="en-US" b="1" dirty="0">
                <a:latin typeface="Book Antiqua" pitchFamily="18" charset="0"/>
              </a:rPr>
              <a:t>w</a:t>
            </a:r>
            <a:r>
              <a:rPr lang="en-US" b="1" dirty="0" smtClean="0">
                <a:latin typeface="Book Antiqua" pitchFamily="18" charset="0"/>
              </a:rPr>
              <a:t>ill cultivate</a:t>
            </a:r>
            <a:endParaRPr lang="en-US" dirty="0"/>
          </a:p>
        </p:txBody>
      </p:sp>
      <p:grpSp>
        <p:nvGrpSpPr>
          <p:cNvPr id="6" name="Group 5"/>
          <p:cNvGrpSpPr/>
          <p:nvPr/>
        </p:nvGrpSpPr>
        <p:grpSpPr>
          <a:xfrm>
            <a:off x="243840" y="5338465"/>
            <a:ext cx="5476209" cy="762000"/>
            <a:chOff x="4572000" y="2357734"/>
            <a:chExt cx="4922520" cy="762000"/>
          </a:xfrm>
        </p:grpSpPr>
        <p:sp>
          <p:nvSpPr>
            <p:cNvPr id="7" name="TextBox 6"/>
            <p:cNvSpPr txBox="1"/>
            <p:nvPr/>
          </p:nvSpPr>
          <p:spPr>
            <a:xfrm>
              <a:off x="4832283" y="2433934"/>
              <a:ext cx="4343400" cy="614065"/>
            </a:xfrm>
            <a:prstGeom prst="rect">
              <a:avLst/>
            </a:prstGeom>
            <a:noFill/>
            <a:ln>
              <a:noFill/>
            </a:ln>
          </p:spPr>
          <p:txBody>
            <a:bodyPr wrap="square" rtlCol="0">
              <a:prstTxWarp prst="textPlain">
                <a:avLst/>
              </a:prstTxWarp>
              <a:spAutoFit/>
            </a:bodyPr>
            <a:lstStyle/>
            <a:p>
              <a:r>
                <a:rPr lang="en-US" b="1" dirty="0" smtClean="0">
                  <a:latin typeface="Book Antiqua" pitchFamily="18" charset="0"/>
                </a:rPr>
                <a:t>future form of verb</a:t>
              </a:r>
              <a:endParaRPr lang="en-US" b="1" dirty="0">
                <a:latin typeface="Book Antiqua" pitchFamily="18" charset="0"/>
              </a:endParaRPr>
            </a:p>
          </p:txBody>
        </p:sp>
        <p:sp>
          <p:nvSpPr>
            <p:cNvPr id="8" name="Rectangle 7"/>
            <p:cNvSpPr/>
            <p:nvPr/>
          </p:nvSpPr>
          <p:spPr>
            <a:xfrm>
              <a:off x="4572000" y="2357734"/>
              <a:ext cx="4922520" cy="76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sp>
        <p:nvSpPr>
          <p:cNvPr id="9" name="Down Arrow Callout 8"/>
          <p:cNvSpPr/>
          <p:nvPr/>
        </p:nvSpPr>
        <p:spPr>
          <a:xfrm>
            <a:off x="243841" y="3962400"/>
            <a:ext cx="5476207" cy="1295400"/>
          </a:xfrm>
          <a:prstGeom prst="downArrowCallout">
            <a:avLst>
              <a:gd name="adj1" fmla="val 38333"/>
              <a:gd name="adj2" fmla="val 39167"/>
              <a:gd name="adj3" fmla="val 25000"/>
              <a:gd name="adj4" fmla="val 6394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6934200"/>
            <a:ext cx="13715999" cy="90993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43841" y="7010400"/>
            <a:ext cx="13420756" cy="762000"/>
          </a:xfrm>
          <a:prstGeom prst="rect">
            <a:avLst/>
          </a:prstGeom>
          <a:noFill/>
        </p:spPr>
        <p:txBody>
          <a:bodyPr wrap="square" rtlCol="0">
            <a:prstTxWarp prst="textPlain">
              <a:avLst/>
            </a:prstTxWarp>
            <a:spAutoFit/>
          </a:bodyPr>
          <a:lstStyle/>
          <a:p>
            <a:r>
              <a:rPr lang="en-US" b="1" dirty="0" smtClean="0">
                <a:latin typeface="Book Antiqua" pitchFamily="18" charset="0"/>
              </a:rPr>
              <a:t>The verb that indicates something about future is called a future tense.</a:t>
            </a:r>
            <a:endParaRPr lang="en-US" b="1" dirty="0">
              <a:latin typeface="Book Antiqua" pitchFamily="18" charset="0"/>
            </a:endParaRPr>
          </a:p>
        </p:txBody>
      </p:sp>
    </p:spTree>
    <p:extLst>
      <p:ext uri="{BB962C8B-B14F-4D97-AF65-F5344CB8AC3E}">
        <p14:creationId xmlns:p14="http://schemas.microsoft.com/office/powerpoint/2010/main" val="283594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circle(in)">
                                      <p:cBhvr>
                                        <p:cTn id="38" dur="3000"/>
                                        <p:tgtEl>
                                          <p:spTgt spid="11"/>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4" grpId="0"/>
      <p:bldP spid="5" grpId="0"/>
      <p:bldP spid="9" grpId="0" animBg="1"/>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56868596"/>
              </p:ext>
            </p:extLst>
          </p:nvPr>
        </p:nvGraphicFramePr>
        <p:xfrm>
          <a:off x="228600" y="2438400"/>
          <a:ext cx="10134600" cy="4800600"/>
        </p:xfrm>
        <a:graphic>
          <a:graphicData uri="http://schemas.openxmlformats.org/drawingml/2006/table">
            <a:tbl>
              <a:tblPr firstRow="1" bandRow="1">
                <a:tableStyleId>{5940675A-B579-460E-94D1-54222C63F5DA}</a:tableStyleId>
              </a:tblPr>
              <a:tblGrid>
                <a:gridCol w="685800"/>
                <a:gridCol w="2971800"/>
                <a:gridCol w="3657600"/>
                <a:gridCol w="2819400"/>
              </a:tblGrid>
              <a:tr h="613215">
                <a:tc>
                  <a:txBody>
                    <a:bodyPr/>
                    <a:lstStyle/>
                    <a:p>
                      <a:r>
                        <a:rPr lang="en-US" b="1" dirty="0" err="1" smtClean="0">
                          <a:latin typeface="Book Antiqua" pitchFamily="18" charset="0"/>
                        </a:rPr>
                        <a:t>Sl</a:t>
                      </a:r>
                      <a:r>
                        <a:rPr lang="en-US" b="1" dirty="0" smtClean="0">
                          <a:latin typeface="Book Antiqua" pitchFamily="18" charset="0"/>
                        </a:rPr>
                        <a:t>#</a:t>
                      </a:r>
                      <a:endParaRPr lang="en-US" b="1" dirty="0">
                        <a:latin typeface="Book Antiqua" pitchFamily="18" charset="0"/>
                      </a:endParaRPr>
                    </a:p>
                  </a:txBody>
                  <a:tcPr anchor="ctr"/>
                </a:tc>
                <a:tc>
                  <a:txBody>
                    <a:bodyPr/>
                    <a:lstStyle/>
                    <a:p>
                      <a:pPr algn="ctr"/>
                      <a:r>
                        <a:rPr lang="en-US" b="1" dirty="0" smtClean="0">
                          <a:latin typeface="Book Antiqua" pitchFamily="18" charset="0"/>
                        </a:rPr>
                        <a:t>Past</a:t>
                      </a:r>
                      <a:endParaRPr lang="en-US" b="1" dirty="0">
                        <a:latin typeface="Book Antiqua" pitchFamily="18" charset="0"/>
                      </a:endParaRPr>
                    </a:p>
                  </a:txBody>
                  <a:tcPr anchor="ctr"/>
                </a:tc>
                <a:tc>
                  <a:txBody>
                    <a:bodyPr/>
                    <a:lstStyle/>
                    <a:p>
                      <a:pPr algn="ctr"/>
                      <a:r>
                        <a:rPr lang="en-US" b="1" dirty="0" smtClean="0">
                          <a:latin typeface="Book Antiqua" pitchFamily="18" charset="0"/>
                        </a:rPr>
                        <a:t>Present</a:t>
                      </a:r>
                      <a:endParaRPr lang="en-US" b="1" dirty="0">
                        <a:latin typeface="Book Antiqua" pitchFamily="18" charset="0"/>
                      </a:endParaRPr>
                    </a:p>
                  </a:txBody>
                  <a:tcPr anchor="ctr"/>
                </a:tc>
                <a:tc>
                  <a:txBody>
                    <a:bodyPr/>
                    <a:lstStyle/>
                    <a:p>
                      <a:pPr algn="ctr"/>
                      <a:r>
                        <a:rPr lang="en-US" b="1" dirty="0" smtClean="0">
                          <a:latin typeface="Book Antiqua" pitchFamily="18" charset="0"/>
                        </a:rPr>
                        <a:t>Future</a:t>
                      </a:r>
                      <a:endParaRPr lang="en-US" b="1" dirty="0">
                        <a:latin typeface="Book Antiqua" pitchFamily="18" charset="0"/>
                      </a:endParaRPr>
                    </a:p>
                  </a:txBody>
                  <a:tcPr anchor="ctr"/>
                </a:tc>
              </a:tr>
              <a:tr h="1366594">
                <a:tc>
                  <a:txBody>
                    <a:bodyPr/>
                    <a:lstStyle/>
                    <a:p>
                      <a:r>
                        <a:rPr lang="en-US" b="1" dirty="0" smtClean="0">
                          <a:latin typeface="Book Antiqua" pitchFamily="18" charset="0"/>
                        </a:rPr>
                        <a:t>1.</a:t>
                      </a:r>
                      <a:endParaRPr lang="en-US" b="1" dirty="0">
                        <a:latin typeface="Book Antiqua" pitchFamily="18" charset="0"/>
                      </a:endParaRPr>
                    </a:p>
                  </a:txBody>
                  <a:tcPr anchor="ctr"/>
                </a:tc>
                <a:tc>
                  <a:txBody>
                    <a:bodyPr/>
                    <a:lstStyle/>
                    <a:p>
                      <a:pPr algn="l"/>
                      <a:r>
                        <a:rPr lang="en-US" b="1" dirty="0" smtClean="0">
                          <a:latin typeface="Book Antiqua" pitchFamily="18" charset="0"/>
                        </a:rPr>
                        <a:t>Past form of verb – was/were /had &amp;V</a:t>
                      </a:r>
                      <a:r>
                        <a:rPr lang="en-US" b="1" baseline="-25000" dirty="0" smtClean="0">
                          <a:latin typeface="Book Antiqua" pitchFamily="18" charset="0"/>
                        </a:rPr>
                        <a:t>2</a:t>
                      </a:r>
                      <a:endParaRPr lang="en-US" b="1" dirty="0">
                        <a:latin typeface="Book Antiqua" pitchFamily="18" charset="0"/>
                      </a:endParaRPr>
                    </a:p>
                  </a:txBody>
                  <a:tcPr anchor="ctr"/>
                </a:tc>
                <a:tc>
                  <a:txBody>
                    <a:bodyPr/>
                    <a:lstStyle/>
                    <a:p>
                      <a:pPr algn="l"/>
                      <a:r>
                        <a:rPr lang="en-US" b="1" dirty="0" smtClean="0">
                          <a:latin typeface="Book Antiqua" pitchFamily="18" charset="0"/>
                        </a:rPr>
                        <a:t>Present form of verb-am/is/are/have/has </a:t>
                      </a:r>
                    </a:p>
                    <a:p>
                      <a:pPr algn="l"/>
                      <a:r>
                        <a:rPr lang="en-US" b="1" dirty="0" smtClean="0">
                          <a:latin typeface="Book Antiqua" pitchFamily="18" charset="0"/>
                        </a:rPr>
                        <a:t>&amp;V</a:t>
                      </a:r>
                      <a:r>
                        <a:rPr lang="en-US" b="1" baseline="-25000" dirty="0" smtClean="0">
                          <a:latin typeface="Book Antiqua" pitchFamily="18" charset="0"/>
                        </a:rPr>
                        <a:t>1 </a:t>
                      </a:r>
                      <a:r>
                        <a:rPr lang="en-US" b="1" dirty="0" smtClean="0">
                          <a:latin typeface="Book Antiqua" pitchFamily="18" charset="0"/>
                        </a:rPr>
                        <a:t>(s/</a:t>
                      </a:r>
                      <a:r>
                        <a:rPr lang="en-US" b="1" dirty="0" err="1" smtClean="0">
                          <a:latin typeface="Book Antiqua" pitchFamily="18" charset="0"/>
                        </a:rPr>
                        <a:t>es</a:t>
                      </a:r>
                      <a:r>
                        <a:rPr lang="en-US" b="1" dirty="0" smtClean="0">
                          <a:latin typeface="Book Antiqua" pitchFamily="18" charset="0"/>
                        </a:rPr>
                        <a:t>)</a:t>
                      </a:r>
                      <a:endParaRPr lang="en-US" b="1" dirty="0">
                        <a:latin typeface="Book Antiqua" pitchFamily="18" charset="0"/>
                      </a:endParaRPr>
                    </a:p>
                  </a:txBody>
                  <a:tcPr anchor="ctr"/>
                </a:tc>
                <a:tc>
                  <a:txBody>
                    <a:bodyPr/>
                    <a:lstStyle/>
                    <a:p>
                      <a:pPr algn="l"/>
                      <a:r>
                        <a:rPr lang="en-US" b="1" dirty="0" smtClean="0">
                          <a:latin typeface="Book Antiqua" pitchFamily="18" charset="0"/>
                        </a:rPr>
                        <a:t>Will be / will      +V</a:t>
                      </a:r>
                      <a:r>
                        <a:rPr lang="en-US" b="1" baseline="-25000" dirty="0" smtClean="0">
                          <a:latin typeface="Book Antiqua" pitchFamily="18" charset="0"/>
                        </a:rPr>
                        <a:t>1</a:t>
                      </a:r>
                    </a:p>
                  </a:txBody>
                  <a:tcPr anchor="ctr"/>
                </a:tc>
              </a:tr>
              <a:tr h="946104">
                <a:tc>
                  <a:txBody>
                    <a:bodyPr/>
                    <a:lstStyle/>
                    <a:p>
                      <a:r>
                        <a:rPr lang="en-US" b="1" dirty="0" smtClean="0">
                          <a:latin typeface="Book Antiqua" pitchFamily="18" charset="0"/>
                        </a:rPr>
                        <a:t>2.</a:t>
                      </a:r>
                      <a:endParaRPr lang="en-US" b="1" dirty="0">
                        <a:latin typeface="Book Antiqua" pitchFamily="18" charset="0"/>
                      </a:endParaRPr>
                    </a:p>
                  </a:txBody>
                  <a:tcPr anchor="ctr"/>
                </a:tc>
                <a:tc>
                  <a:txBody>
                    <a:bodyPr/>
                    <a:lstStyle/>
                    <a:p>
                      <a:pPr algn="l"/>
                      <a:r>
                        <a:rPr lang="en-US" b="1" dirty="0" smtClean="0">
                          <a:latin typeface="Book Antiqua" pitchFamily="18" charset="0"/>
                        </a:rPr>
                        <a:t>was/were + Verb (</a:t>
                      </a:r>
                      <a:r>
                        <a:rPr lang="en-US" b="1" dirty="0" err="1" smtClean="0">
                          <a:latin typeface="Book Antiqua" pitchFamily="18" charset="0"/>
                        </a:rPr>
                        <a:t>ing</a:t>
                      </a:r>
                      <a:r>
                        <a:rPr lang="en-US" b="1" dirty="0" smtClean="0">
                          <a:latin typeface="Book Antiqua" pitchFamily="18" charset="0"/>
                        </a:rPr>
                        <a:t>) </a:t>
                      </a:r>
                      <a:endParaRPr lang="en-US" b="1" dirty="0">
                        <a:latin typeface="Book Antiqua" pitchFamily="18" charset="0"/>
                      </a:endParaRPr>
                    </a:p>
                  </a:txBody>
                  <a:tcPr anchor="ctr"/>
                </a:tc>
                <a:tc>
                  <a:txBody>
                    <a:bodyPr/>
                    <a:lstStyle/>
                    <a:p>
                      <a:pPr algn="l"/>
                      <a:r>
                        <a:rPr lang="en-US" b="1" dirty="0" smtClean="0">
                          <a:latin typeface="Book Antiqua" pitchFamily="18" charset="0"/>
                        </a:rPr>
                        <a:t>am/is/are +verb </a:t>
                      </a:r>
                    </a:p>
                    <a:p>
                      <a:pPr marL="0" marR="0" indent="0" algn="l" defTabSz="1227856" rtl="0" eaLnBrk="1" fontAlgn="auto" latinLnBrk="0" hangingPunct="1">
                        <a:lnSpc>
                          <a:spcPct val="100000"/>
                        </a:lnSpc>
                        <a:spcBef>
                          <a:spcPts val="0"/>
                        </a:spcBef>
                        <a:spcAft>
                          <a:spcPts val="0"/>
                        </a:spcAft>
                        <a:buClrTx/>
                        <a:buSzTx/>
                        <a:buFontTx/>
                        <a:buNone/>
                        <a:tabLst/>
                        <a:defRPr/>
                      </a:pPr>
                      <a:r>
                        <a:rPr lang="en-US" b="1" dirty="0" smtClean="0">
                          <a:latin typeface="Book Antiqua" pitchFamily="18" charset="0"/>
                        </a:rPr>
                        <a:t>(</a:t>
                      </a:r>
                      <a:r>
                        <a:rPr lang="en-US" b="1" dirty="0" err="1" smtClean="0">
                          <a:latin typeface="Book Antiqua" pitchFamily="18" charset="0"/>
                        </a:rPr>
                        <a:t>ing</a:t>
                      </a:r>
                      <a:r>
                        <a:rPr lang="en-US" b="1" dirty="0" smtClean="0">
                          <a:latin typeface="Book Antiqua" pitchFamily="18" charset="0"/>
                        </a:rPr>
                        <a:t>) </a:t>
                      </a:r>
                    </a:p>
                  </a:txBody>
                  <a:tcPr anchor="ctr"/>
                </a:tc>
                <a:tc>
                  <a:txBody>
                    <a:bodyPr/>
                    <a:lstStyle/>
                    <a:p>
                      <a:pPr algn="l"/>
                      <a:r>
                        <a:rPr lang="en-US" b="1" dirty="0" smtClean="0">
                          <a:latin typeface="Book Antiqua" pitchFamily="18" charset="0"/>
                        </a:rPr>
                        <a:t>will be +verb (</a:t>
                      </a:r>
                      <a:r>
                        <a:rPr lang="en-US" b="1" dirty="0" err="1" smtClean="0">
                          <a:latin typeface="Book Antiqua" pitchFamily="18" charset="0"/>
                        </a:rPr>
                        <a:t>ing</a:t>
                      </a:r>
                      <a:r>
                        <a:rPr lang="en-US" b="1" dirty="0" smtClean="0">
                          <a:latin typeface="Book Antiqua" pitchFamily="18" charset="0"/>
                        </a:rPr>
                        <a:t>) </a:t>
                      </a:r>
                    </a:p>
                  </a:txBody>
                  <a:tcPr anchor="ctr"/>
                </a:tc>
              </a:tr>
              <a:tr h="928583">
                <a:tc>
                  <a:txBody>
                    <a:bodyPr/>
                    <a:lstStyle/>
                    <a:p>
                      <a:r>
                        <a:rPr lang="en-US" b="1" dirty="0" smtClean="0">
                          <a:latin typeface="Book Antiqua" pitchFamily="18" charset="0"/>
                        </a:rPr>
                        <a:t>3.</a:t>
                      </a:r>
                      <a:endParaRPr lang="en-US" b="1" dirty="0">
                        <a:latin typeface="Book Antiqua" pitchFamily="18" charset="0"/>
                      </a:endParaRPr>
                    </a:p>
                  </a:txBody>
                  <a:tcPr anchor="ctr"/>
                </a:tc>
                <a:tc>
                  <a:txBody>
                    <a:bodyPr/>
                    <a:lstStyle/>
                    <a:p>
                      <a:pPr algn="l"/>
                      <a:r>
                        <a:rPr lang="en-US" b="1" dirty="0" smtClean="0">
                          <a:latin typeface="Book Antiqua" pitchFamily="18" charset="0"/>
                        </a:rPr>
                        <a:t>had +V</a:t>
                      </a:r>
                      <a:r>
                        <a:rPr lang="en-US" b="1" baseline="-25000" dirty="0" smtClean="0">
                          <a:latin typeface="Book Antiqua" pitchFamily="18" charset="0"/>
                        </a:rPr>
                        <a:t>3</a:t>
                      </a:r>
                    </a:p>
                  </a:txBody>
                  <a:tcPr anchor="ctr"/>
                </a:tc>
                <a:tc>
                  <a:txBody>
                    <a:bodyPr/>
                    <a:lstStyle/>
                    <a:p>
                      <a:pPr algn="l"/>
                      <a:r>
                        <a:rPr lang="en-US" b="1" dirty="0" smtClean="0">
                          <a:latin typeface="Book Antiqua" pitchFamily="18" charset="0"/>
                        </a:rPr>
                        <a:t>have/has +V</a:t>
                      </a:r>
                      <a:r>
                        <a:rPr lang="en-US" b="1" baseline="-25000" dirty="0" smtClean="0">
                          <a:latin typeface="Book Antiqua" pitchFamily="18" charset="0"/>
                        </a:rPr>
                        <a:t>3</a:t>
                      </a:r>
                    </a:p>
                    <a:p>
                      <a:pPr algn="l"/>
                      <a:endParaRPr lang="en-US" b="1" baseline="-25000" dirty="0">
                        <a:latin typeface="Book Antiqua" pitchFamily="18" charset="0"/>
                      </a:endParaRPr>
                    </a:p>
                  </a:txBody>
                  <a:tcPr anchor="ctr"/>
                </a:tc>
                <a:tc>
                  <a:txBody>
                    <a:bodyPr/>
                    <a:lstStyle/>
                    <a:p>
                      <a:pPr algn="l"/>
                      <a:r>
                        <a:rPr lang="en-US" b="1" dirty="0" smtClean="0">
                          <a:latin typeface="Book Antiqua" pitchFamily="18" charset="0"/>
                        </a:rPr>
                        <a:t>will have +V</a:t>
                      </a:r>
                      <a:r>
                        <a:rPr lang="en-US" b="1" baseline="-25000" dirty="0" smtClean="0">
                          <a:latin typeface="Book Antiqua" pitchFamily="18" charset="0"/>
                        </a:rPr>
                        <a:t>3</a:t>
                      </a:r>
                    </a:p>
                    <a:p>
                      <a:pPr algn="l"/>
                      <a:endParaRPr lang="en-US" b="1" baseline="-25000" dirty="0">
                        <a:latin typeface="Book Antiqua" pitchFamily="18" charset="0"/>
                      </a:endParaRPr>
                    </a:p>
                  </a:txBody>
                  <a:tcPr anchor="ctr"/>
                </a:tc>
              </a:tr>
              <a:tr h="946104">
                <a:tc>
                  <a:txBody>
                    <a:bodyPr/>
                    <a:lstStyle/>
                    <a:p>
                      <a:r>
                        <a:rPr lang="en-US" b="1" dirty="0" smtClean="0">
                          <a:latin typeface="Book Antiqua" pitchFamily="18" charset="0"/>
                        </a:rPr>
                        <a:t>4.</a:t>
                      </a:r>
                      <a:endParaRPr lang="en-US" b="1" dirty="0">
                        <a:latin typeface="Book Antiqua" pitchFamily="18" charset="0"/>
                      </a:endParaRPr>
                    </a:p>
                  </a:txBody>
                  <a:tcPr anchor="ctr"/>
                </a:tc>
                <a:tc>
                  <a:txBody>
                    <a:bodyPr/>
                    <a:lstStyle/>
                    <a:p>
                      <a:pPr algn="l"/>
                      <a:r>
                        <a:rPr lang="en-US" b="1" dirty="0" smtClean="0">
                          <a:latin typeface="Book Antiqua" pitchFamily="18" charset="0"/>
                        </a:rPr>
                        <a:t>had been  + verb (</a:t>
                      </a:r>
                      <a:r>
                        <a:rPr lang="en-US" b="1" dirty="0" err="1" smtClean="0">
                          <a:latin typeface="Book Antiqua" pitchFamily="18" charset="0"/>
                        </a:rPr>
                        <a:t>ing</a:t>
                      </a:r>
                      <a:r>
                        <a:rPr lang="en-US" b="1" dirty="0" smtClean="0">
                          <a:latin typeface="Book Antiqua" pitchFamily="18" charset="0"/>
                        </a:rPr>
                        <a:t>)</a:t>
                      </a:r>
                    </a:p>
                  </a:txBody>
                  <a:tcPr anchor="ctr"/>
                </a:tc>
                <a:tc>
                  <a:txBody>
                    <a:bodyPr/>
                    <a:lstStyle/>
                    <a:p>
                      <a:pPr marL="0" marR="0" indent="0" algn="l" defTabSz="1227856" rtl="0" eaLnBrk="1" fontAlgn="auto" latinLnBrk="0" hangingPunct="1">
                        <a:lnSpc>
                          <a:spcPct val="100000"/>
                        </a:lnSpc>
                        <a:spcBef>
                          <a:spcPts val="0"/>
                        </a:spcBef>
                        <a:spcAft>
                          <a:spcPts val="0"/>
                        </a:spcAft>
                        <a:buClrTx/>
                        <a:buSzTx/>
                        <a:buFontTx/>
                        <a:buNone/>
                        <a:tabLst/>
                        <a:defRPr/>
                      </a:pPr>
                      <a:r>
                        <a:rPr lang="en-US" b="1" spc="-100" baseline="0" dirty="0" smtClean="0">
                          <a:latin typeface="Book Antiqua" pitchFamily="18" charset="0"/>
                        </a:rPr>
                        <a:t>have/has been  + verb (</a:t>
                      </a:r>
                      <a:r>
                        <a:rPr lang="en-US" b="1" spc="-100" baseline="0" dirty="0" err="1" smtClean="0">
                          <a:latin typeface="Book Antiqua" pitchFamily="18" charset="0"/>
                        </a:rPr>
                        <a:t>ing</a:t>
                      </a:r>
                      <a:r>
                        <a:rPr lang="en-US" b="1" spc="-100" baseline="0" dirty="0" smtClean="0">
                          <a:latin typeface="Book Antiqua" pitchFamily="18" charset="0"/>
                        </a:rPr>
                        <a:t>)</a:t>
                      </a:r>
                    </a:p>
                  </a:txBody>
                  <a:tcPr anchor="ctr"/>
                </a:tc>
                <a:tc>
                  <a:txBody>
                    <a:bodyPr/>
                    <a:lstStyle/>
                    <a:p>
                      <a:pPr algn="l"/>
                      <a:r>
                        <a:rPr lang="en-US" b="1" spc="-100" baseline="0" dirty="0" smtClean="0">
                          <a:latin typeface="Book Antiqua" pitchFamily="18" charset="0"/>
                        </a:rPr>
                        <a:t>will have been + verb (</a:t>
                      </a:r>
                      <a:r>
                        <a:rPr lang="en-US" b="1" spc="-100" baseline="0" dirty="0" err="1" smtClean="0">
                          <a:latin typeface="Book Antiqua" pitchFamily="18" charset="0"/>
                        </a:rPr>
                        <a:t>ing</a:t>
                      </a:r>
                      <a:r>
                        <a:rPr lang="en-US" b="1" spc="-100" baseline="0" dirty="0" smtClean="0">
                          <a:latin typeface="Book Antiqua" pitchFamily="18" charset="0"/>
                        </a:rPr>
                        <a:t>)</a:t>
                      </a:r>
                    </a:p>
                  </a:txBody>
                  <a:tcPr anchor="ctr"/>
                </a:tc>
              </a:tr>
            </a:tbl>
          </a:graphicData>
        </a:graphic>
      </p:graphicFrame>
      <p:sp>
        <p:nvSpPr>
          <p:cNvPr id="3" name="TextBox 2"/>
          <p:cNvSpPr txBox="1"/>
          <p:nvPr/>
        </p:nvSpPr>
        <p:spPr>
          <a:xfrm>
            <a:off x="1219200" y="609600"/>
            <a:ext cx="11277600" cy="685800"/>
          </a:xfrm>
          <a:prstGeom prst="rect">
            <a:avLst/>
          </a:prstGeom>
          <a:noFill/>
        </p:spPr>
        <p:txBody>
          <a:bodyPr wrap="square" rtlCol="0">
            <a:prstTxWarp prst="textPlain">
              <a:avLst/>
            </a:prstTxWarp>
            <a:spAutoFit/>
          </a:bodyPr>
          <a:lstStyle/>
          <a:p>
            <a:r>
              <a:rPr lang="en-US" b="1" dirty="0" smtClean="0">
                <a:latin typeface="Book Antiqua" pitchFamily="18" charset="0"/>
              </a:rPr>
              <a:t>There are four forms of all the three tenses.</a:t>
            </a:r>
            <a:endParaRPr lang="en-US" b="1" dirty="0">
              <a:latin typeface="Book Antiqua" pitchFamily="18" charset="0"/>
            </a:endParaRPr>
          </a:p>
        </p:txBody>
      </p:sp>
      <p:sp>
        <p:nvSpPr>
          <p:cNvPr id="4" name="Down Arrow Callout 3"/>
          <p:cNvSpPr/>
          <p:nvPr/>
        </p:nvSpPr>
        <p:spPr>
          <a:xfrm>
            <a:off x="228600" y="304800"/>
            <a:ext cx="12954000" cy="2133600"/>
          </a:xfrm>
          <a:prstGeom prst="downArrow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498269122"/>
              </p:ext>
            </p:extLst>
          </p:nvPr>
        </p:nvGraphicFramePr>
        <p:xfrm>
          <a:off x="10363200" y="2438400"/>
          <a:ext cx="2819400" cy="4800600"/>
        </p:xfrm>
        <a:graphic>
          <a:graphicData uri="http://schemas.openxmlformats.org/drawingml/2006/table">
            <a:tbl>
              <a:tblPr firstRow="1" bandRow="1">
                <a:tableStyleId>{5940675A-B579-460E-94D1-54222C63F5DA}</a:tableStyleId>
              </a:tblPr>
              <a:tblGrid>
                <a:gridCol w="2819400"/>
              </a:tblGrid>
              <a:tr h="613215">
                <a:tc>
                  <a:txBody>
                    <a:bodyPr/>
                    <a:lstStyle/>
                    <a:p>
                      <a:r>
                        <a:rPr lang="en-US" b="1" dirty="0" smtClean="0">
                          <a:latin typeface="Book Antiqua" pitchFamily="18" charset="0"/>
                        </a:rPr>
                        <a:t>Name of the forms</a:t>
                      </a:r>
                      <a:endParaRPr lang="en-US" b="1" dirty="0">
                        <a:latin typeface="Book Antiqua" pitchFamily="18" charset="0"/>
                      </a:endParaRPr>
                    </a:p>
                  </a:txBody>
                  <a:tcPr anchor="ctr"/>
                </a:tc>
              </a:tr>
              <a:tr h="1366594">
                <a:tc>
                  <a:txBody>
                    <a:bodyPr/>
                    <a:lstStyle/>
                    <a:p>
                      <a:r>
                        <a:rPr lang="en-US" b="1" dirty="0" smtClean="0">
                          <a:latin typeface="Book Antiqua" pitchFamily="18" charset="0"/>
                        </a:rPr>
                        <a:t>Indefinite</a:t>
                      </a:r>
                      <a:endParaRPr lang="en-US" b="1" dirty="0">
                        <a:latin typeface="Book Antiqua" pitchFamily="18" charset="0"/>
                      </a:endParaRPr>
                    </a:p>
                  </a:txBody>
                  <a:tcPr anchor="ctr"/>
                </a:tc>
              </a:tr>
              <a:tr h="946104">
                <a:tc>
                  <a:txBody>
                    <a:bodyPr/>
                    <a:lstStyle/>
                    <a:p>
                      <a:r>
                        <a:rPr lang="en-US" b="1" dirty="0" smtClean="0">
                          <a:latin typeface="Book Antiqua" pitchFamily="18" charset="0"/>
                        </a:rPr>
                        <a:t>Continuous</a:t>
                      </a:r>
                      <a:endParaRPr lang="en-US" b="1" dirty="0">
                        <a:latin typeface="Book Antiqua" pitchFamily="18" charset="0"/>
                      </a:endParaRPr>
                    </a:p>
                  </a:txBody>
                  <a:tcPr anchor="ctr"/>
                </a:tc>
              </a:tr>
              <a:tr h="928583">
                <a:tc>
                  <a:txBody>
                    <a:bodyPr/>
                    <a:lstStyle/>
                    <a:p>
                      <a:r>
                        <a:rPr lang="en-US" b="1" dirty="0" smtClean="0">
                          <a:latin typeface="Book Antiqua" pitchFamily="18" charset="0"/>
                        </a:rPr>
                        <a:t>Perfect</a:t>
                      </a:r>
                      <a:endParaRPr lang="en-US" b="1" dirty="0">
                        <a:latin typeface="Book Antiqua" pitchFamily="18" charset="0"/>
                      </a:endParaRPr>
                    </a:p>
                  </a:txBody>
                  <a:tcPr anchor="ctr"/>
                </a:tc>
              </a:tr>
              <a:tr h="946104">
                <a:tc>
                  <a:txBody>
                    <a:bodyPr/>
                    <a:lstStyle/>
                    <a:p>
                      <a:r>
                        <a:rPr lang="en-US" b="1" dirty="0" smtClean="0">
                          <a:latin typeface="Book Antiqua" pitchFamily="18" charset="0"/>
                        </a:rPr>
                        <a:t>Perfect continuous</a:t>
                      </a:r>
                      <a:endParaRPr lang="en-US" b="1" dirty="0">
                        <a:latin typeface="Book Antiqua" pitchFamily="18" charset="0"/>
                      </a:endParaRPr>
                    </a:p>
                  </a:txBody>
                  <a:tcPr anchor="ctr"/>
                </a:tc>
              </a:tr>
            </a:tbl>
          </a:graphicData>
        </a:graphic>
      </p:graphicFrame>
    </p:spTree>
    <p:extLst>
      <p:ext uri="{BB962C8B-B14F-4D97-AF65-F5344CB8AC3E}">
        <p14:creationId xmlns:p14="http://schemas.microsoft.com/office/powerpoint/2010/main" val="33266727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34000"/>
          </a:stretch>
        </a:blipFill>
        <a:effectLst/>
      </p:bgPr>
    </p:bg>
    <p:spTree>
      <p:nvGrpSpPr>
        <p:cNvPr id="1" name=""/>
        <p:cNvGrpSpPr/>
        <p:nvPr/>
      </p:nvGrpSpPr>
      <p:grpSpPr>
        <a:xfrm>
          <a:off x="0" y="0"/>
          <a:ext cx="0" cy="0"/>
          <a:chOff x="0" y="0"/>
          <a:chExt cx="0" cy="0"/>
        </a:xfrm>
      </p:grpSpPr>
      <p:sp>
        <p:nvSpPr>
          <p:cNvPr id="5" name="Rectangle 4"/>
          <p:cNvSpPr/>
          <p:nvPr/>
        </p:nvSpPr>
        <p:spPr>
          <a:xfrm>
            <a:off x="5638800" y="1524000"/>
            <a:ext cx="8077200" cy="838200"/>
          </a:xfrm>
          <a:prstGeom prst="rect">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2362200"/>
            <a:ext cx="13716000" cy="5410200"/>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638800" y="1524000"/>
            <a:ext cx="8077200" cy="838200"/>
          </a:xfrm>
          <a:prstGeom prst="rect">
            <a:avLst/>
          </a:prstGeom>
          <a:noFill/>
        </p:spPr>
        <p:txBody>
          <a:bodyPr wrap="square" rtlCol="0">
            <a:prstTxWarp prst="textPlain">
              <a:avLst/>
            </a:prstTxWarp>
            <a:spAutoFit/>
          </a:bodyPr>
          <a:lstStyle/>
          <a:p>
            <a:r>
              <a:rPr lang="en-US" b="1" dirty="0" smtClean="0">
                <a:ln>
                  <a:solidFill>
                    <a:sysClr val="windowText" lastClr="000000"/>
                  </a:solidFill>
                </a:ln>
                <a:latin typeface="Book Antiqua" pitchFamily="18" charset="0"/>
              </a:rPr>
              <a:t>Identify the </a:t>
            </a:r>
            <a:r>
              <a:rPr lang="en-US" b="1" smtClean="0">
                <a:ln>
                  <a:solidFill>
                    <a:sysClr val="windowText" lastClr="000000"/>
                  </a:solidFill>
                </a:ln>
                <a:latin typeface="Book Antiqua" pitchFamily="18" charset="0"/>
              </a:rPr>
              <a:t>name and forms </a:t>
            </a:r>
            <a:r>
              <a:rPr lang="en-US" b="1" dirty="0" smtClean="0">
                <a:ln>
                  <a:solidFill>
                    <a:sysClr val="windowText" lastClr="000000"/>
                  </a:solidFill>
                </a:ln>
                <a:latin typeface="Book Antiqua" pitchFamily="18" charset="0"/>
              </a:rPr>
              <a:t>of the tenses.</a:t>
            </a:r>
            <a:endParaRPr lang="en-US" b="1" dirty="0">
              <a:ln>
                <a:solidFill>
                  <a:sysClr val="windowText" lastClr="000000"/>
                </a:solidFill>
              </a:ln>
              <a:latin typeface="Book Antiqua" pitchFamily="18" charset="0"/>
            </a:endParaRPr>
          </a:p>
        </p:txBody>
      </p:sp>
      <p:sp>
        <p:nvSpPr>
          <p:cNvPr id="3" name="TextBox 2"/>
          <p:cNvSpPr txBox="1"/>
          <p:nvPr/>
        </p:nvSpPr>
        <p:spPr>
          <a:xfrm>
            <a:off x="1524000" y="2529840"/>
            <a:ext cx="9601200" cy="4800600"/>
          </a:xfrm>
          <a:prstGeom prst="rect">
            <a:avLst/>
          </a:prstGeom>
          <a:noFill/>
        </p:spPr>
        <p:txBody>
          <a:bodyPr wrap="square" rtlCol="0">
            <a:prstTxWarp prst="textPlain">
              <a:avLst/>
            </a:prstTxWarp>
            <a:spAutoFit/>
          </a:bodyPr>
          <a:lstStyle/>
          <a:p>
            <a:pPr marL="457200" indent="-457200">
              <a:buAutoNum type="arabicPeriod"/>
            </a:pPr>
            <a:r>
              <a:rPr lang="en-US" b="1" dirty="0" smtClean="0">
                <a:solidFill>
                  <a:srgbClr val="002060"/>
                </a:solidFill>
                <a:latin typeface="Book Antiqua" pitchFamily="18" charset="0"/>
              </a:rPr>
              <a:t>The field looks very charming.</a:t>
            </a:r>
          </a:p>
          <a:p>
            <a:pPr marL="457200" indent="-457200">
              <a:buAutoNum type="arabicPeriod"/>
            </a:pPr>
            <a:r>
              <a:rPr lang="en-US" b="1" dirty="0" smtClean="0">
                <a:solidFill>
                  <a:srgbClr val="002060"/>
                </a:solidFill>
                <a:latin typeface="Book Antiqua" pitchFamily="18" charset="0"/>
              </a:rPr>
              <a:t>There was a hut at the corner of the field.</a:t>
            </a:r>
          </a:p>
          <a:p>
            <a:pPr marL="457200" indent="-457200">
              <a:buAutoNum type="arabicPeriod"/>
            </a:pPr>
            <a:r>
              <a:rPr lang="en-US" b="1" dirty="0" smtClean="0">
                <a:solidFill>
                  <a:srgbClr val="002060"/>
                </a:solidFill>
                <a:latin typeface="Book Antiqua" pitchFamily="18" charset="0"/>
              </a:rPr>
              <a:t>The farmer will get a good harvest.</a:t>
            </a:r>
          </a:p>
          <a:p>
            <a:pPr marL="457200" indent="-457200">
              <a:buAutoNum type="arabicPeriod"/>
            </a:pPr>
            <a:r>
              <a:rPr lang="en-US" b="1" dirty="0" smtClean="0">
                <a:solidFill>
                  <a:srgbClr val="002060"/>
                </a:solidFill>
                <a:latin typeface="Book Antiqua" pitchFamily="18" charset="0"/>
              </a:rPr>
              <a:t>He is working in the field.</a:t>
            </a:r>
          </a:p>
          <a:p>
            <a:pPr marL="457200" indent="-457200">
              <a:buAutoNum type="arabicPeriod"/>
            </a:pPr>
            <a:r>
              <a:rPr lang="en-US" b="1" dirty="0" smtClean="0">
                <a:solidFill>
                  <a:srgbClr val="002060"/>
                </a:solidFill>
                <a:latin typeface="Book Antiqua" pitchFamily="18" charset="0"/>
              </a:rPr>
              <a:t>He has a good hope of his future.</a:t>
            </a:r>
          </a:p>
          <a:p>
            <a:pPr marL="457200" indent="-457200">
              <a:buAutoNum type="arabicPeriod"/>
            </a:pPr>
            <a:r>
              <a:rPr lang="en-US" b="1" dirty="0" smtClean="0">
                <a:solidFill>
                  <a:srgbClr val="002060"/>
                </a:solidFill>
                <a:latin typeface="Book Antiqua" pitchFamily="18" charset="0"/>
              </a:rPr>
              <a:t>He was preparing his land well.</a:t>
            </a:r>
          </a:p>
          <a:p>
            <a:pPr marL="457200" indent="-457200">
              <a:buAutoNum type="arabicPeriod"/>
            </a:pPr>
            <a:r>
              <a:rPr lang="en-US" b="1" dirty="0" smtClean="0">
                <a:solidFill>
                  <a:srgbClr val="002060"/>
                </a:solidFill>
                <a:latin typeface="Book Antiqua" pitchFamily="18" charset="0"/>
              </a:rPr>
              <a:t>He has cleaned the weeds from his field.</a:t>
            </a:r>
          </a:p>
          <a:p>
            <a:pPr marL="457200" indent="-457200">
              <a:buAutoNum type="arabicPeriod"/>
            </a:pPr>
            <a:r>
              <a:rPr lang="en-US" b="1" dirty="0" smtClean="0">
                <a:solidFill>
                  <a:srgbClr val="002060"/>
                </a:solidFill>
                <a:latin typeface="Book Antiqua" pitchFamily="18" charset="0"/>
              </a:rPr>
              <a:t>He has been working in his field for a long time.</a:t>
            </a:r>
          </a:p>
          <a:p>
            <a:pPr marL="457200" indent="-457200">
              <a:buAutoNum type="arabicPeriod"/>
            </a:pPr>
            <a:r>
              <a:rPr lang="en-US" b="1" dirty="0" smtClean="0">
                <a:solidFill>
                  <a:srgbClr val="002060"/>
                </a:solidFill>
                <a:latin typeface="Book Antiqua" pitchFamily="18" charset="0"/>
              </a:rPr>
              <a:t>He had given fertilizer in his field properly.</a:t>
            </a:r>
          </a:p>
          <a:p>
            <a:pPr marL="457200" indent="-457200">
              <a:buAutoNum type="arabicPeriod"/>
            </a:pPr>
            <a:r>
              <a:rPr lang="en-US" b="1" dirty="0" smtClean="0">
                <a:solidFill>
                  <a:srgbClr val="002060"/>
                </a:solidFill>
                <a:latin typeface="Book Antiqua" pitchFamily="18" charset="0"/>
              </a:rPr>
              <a:t>He will have been happy with his crops.</a:t>
            </a:r>
            <a:endParaRPr lang="en-US" b="1" dirty="0">
              <a:solidFill>
                <a:srgbClr val="002060"/>
              </a:solidFill>
              <a:latin typeface="Book Antiqua" pitchFamily="18" charset="0"/>
            </a:endParaRPr>
          </a:p>
        </p:txBody>
      </p:sp>
      <p:sp>
        <p:nvSpPr>
          <p:cNvPr id="6" name="TextBox 5"/>
          <p:cNvSpPr txBox="1"/>
          <p:nvPr/>
        </p:nvSpPr>
        <p:spPr>
          <a:xfrm>
            <a:off x="7239000" y="457200"/>
            <a:ext cx="2895600" cy="717331"/>
          </a:xfrm>
          <a:prstGeom prst="rect">
            <a:avLst/>
          </a:prstGeom>
          <a:noFill/>
        </p:spPr>
        <p:txBody>
          <a:bodyPr wrap="square" rtlCol="0">
            <a:prstTxWarp prst="textPlain">
              <a:avLst/>
            </a:prstTxWarp>
            <a:spAutoFit/>
          </a:bodyPr>
          <a:lstStyle/>
          <a:p>
            <a:r>
              <a:rPr lang="en-US" b="1" u="sng" dirty="0" smtClean="0">
                <a:latin typeface="Book Antiqua" pitchFamily="18" charset="0"/>
              </a:rPr>
              <a:t>Pair Work</a:t>
            </a:r>
            <a:endParaRPr lang="en-US" b="1" u="sng" dirty="0">
              <a:latin typeface="Book Antiqua" pitchFamily="18" charset="0"/>
            </a:endParaRPr>
          </a:p>
        </p:txBody>
      </p:sp>
    </p:spTree>
    <p:extLst>
      <p:ext uri="{BB962C8B-B14F-4D97-AF65-F5344CB8AC3E}">
        <p14:creationId xmlns:p14="http://schemas.microsoft.com/office/powerpoint/2010/main" val="346664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 name="TextBox 1"/>
          <p:cNvSpPr txBox="1"/>
          <p:nvPr/>
        </p:nvSpPr>
        <p:spPr>
          <a:xfrm>
            <a:off x="0" y="7239000"/>
            <a:ext cx="7162800" cy="4572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Continue to next content on tense in details.</a:t>
            </a:r>
            <a:endParaRPr lang="en-US" b="1" dirty="0">
              <a:solidFill>
                <a:schemeClr val="bg1"/>
              </a:solidFill>
              <a:latin typeface="Book Antiqua" pitchFamily="18" charset="0"/>
            </a:endParaRPr>
          </a:p>
        </p:txBody>
      </p:sp>
      <p:sp>
        <p:nvSpPr>
          <p:cNvPr id="3" name="Oval Callout 2"/>
          <p:cNvSpPr/>
          <p:nvPr/>
        </p:nvSpPr>
        <p:spPr>
          <a:xfrm>
            <a:off x="716280" y="4038600"/>
            <a:ext cx="5486400" cy="2743200"/>
          </a:xfrm>
          <a:prstGeom prst="wedgeEllipseCallout">
            <a:avLst>
              <a:gd name="adj1" fmla="val 59470"/>
              <a:gd name="adj2" fmla="val -87608"/>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latin typeface="Book Antiqua" pitchFamily="18" charset="0"/>
              </a:rPr>
              <a:t>Thank you</a:t>
            </a:r>
            <a:endParaRPr lang="en-US" sz="5400" b="1" dirty="0">
              <a:latin typeface="Book Antiqua" pitchFamily="18" charset="0"/>
            </a:endParaRPr>
          </a:p>
        </p:txBody>
      </p:sp>
    </p:spTree>
    <p:extLst>
      <p:ext uri="{BB962C8B-B14F-4D97-AF65-F5344CB8AC3E}">
        <p14:creationId xmlns:p14="http://schemas.microsoft.com/office/powerpoint/2010/main" val="338311973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76094"/>
            <a:ext cx="7848600" cy="7360563"/>
          </a:xfrm>
          <a:prstGeom prst="rect">
            <a:avLst/>
          </a:prstGeom>
        </p:spPr>
      </p:pic>
    </p:spTree>
    <p:extLst>
      <p:ext uri="{BB962C8B-B14F-4D97-AF65-F5344CB8AC3E}">
        <p14:creationId xmlns:p14="http://schemas.microsoft.com/office/powerpoint/2010/main" val="14606637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4457700" y="1122218"/>
            <a:ext cx="4495800" cy="762000"/>
          </a:xfrm>
          <a:prstGeom prst="rect">
            <a:avLst/>
          </a:prstGeom>
          <a:noFill/>
        </p:spPr>
        <p:txBody>
          <a:bodyPr wrap="square" rtlCol="0">
            <a:prstTxWarp prst="textPlain">
              <a:avLst/>
            </a:prstTxWarp>
            <a:spAutoFit/>
          </a:bodyPr>
          <a:lstStyle/>
          <a:p>
            <a:r>
              <a:rPr lang="en-US" b="1" u="sng" dirty="0" smtClean="0">
                <a:solidFill>
                  <a:srgbClr val="002060"/>
                </a:solidFill>
                <a:latin typeface="Book Antiqua" pitchFamily="18" charset="0"/>
              </a:rPr>
              <a:t>Introduction</a:t>
            </a:r>
            <a:endParaRPr lang="en-US" b="1" u="sng" dirty="0">
              <a:solidFill>
                <a:srgbClr val="002060"/>
              </a:solidFill>
              <a:latin typeface="Book Antiqua" pitchFamily="18" charset="0"/>
            </a:endParaRPr>
          </a:p>
        </p:txBody>
      </p:sp>
      <p:sp>
        <p:nvSpPr>
          <p:cNvPr id="3" name="TextBox 2"/>
          <p:cNvSpPr txBox="1"/>
          <p:nvPr/>
        </p:nvSpPr>
        <p:spPr>
          <a:xfrm>
            <a:off x="3886200" y="2133600"/>
            <a:ext cx="5638800" cy="3797320"/>
          </a:xfrm>
          <a:prstGeom prst="rect">
            <a:avLst/>
          </a:prstGeom>
          <a:noFill/>
        </p:spPr>
        <p:txBody>
          <a:bodyPr wrap="square" rtlCol="0">
            <a:prstTxWarp prst="textPlain">
              <a:avLst/>
            </a:prstTxWarp>
            <a:spAutoFit/>
          </a:bodyPr>
          <a:lstStyle/>
          <a:p>
            <a:r>
              <a:rPr lang="en-US" b="1" dirty="0" smtClean="0">
                <a:solidFill>
                  <a:schemeClr val="tx1">
                    <a:lumMod val="95000"/>
                    <a:lumOff val="5000"/>
                  </a:schemeClr>
                </a:solidFill>
                <a:latin typeface="Book Antiqua" pitchFamily="18" charset="0"/>
              </a:rPr>
              <a:t>Md. </a:t>
            </a:r>
            <a:r>
              <a:rPr lang="en-US" b="1" dirty="0" err="1" smtClean="0">
                <a:solidFill>
                  <a:schemeClr val="tx1">
                    <a:lumMod val="95000"/>
                    <a:lumOff val="5000"/>
                  </a:schemeClr>
                </a:solidFill>
                <a:latin typeface="Book Antiqua" pitchFamily="18" charset="0"/>
              </a:rPr>
              <a:t>Hasan</a:t>
            </a:r>
            <a:r>
              <a:rPr lang="en-US" b="1" dirty="0" smtClean="0">
                <a:solidFill>
                  <a:schemeClr val="tx1">
                    <a:lumMod val="95000"/>
                    <a:lumOff val="5000"/>
                  </a:schemeClr>
                </a:solidFill>
                <a:latin typeface="Book Antiqua" pitchFamily="18" charset="0"/>
              </a:rPr>
              <a:t> </a:t>
            </a:r>
            <a:r>
              <a:rPr lang="en-US" b="1" dirty="0" err="1" smtClean="0">
                <a:solidFill>
                  <a:schemeClr val="tx1">
                    <a:lumMod val="95000"/>
                    <a:lumOff val="5000"/>
                  </a:schemeClr>
                </a:solidFill>
                <a:latin typeface="Book Antiqua" pitchFamily="18" charset="0"/>
              </a:rPr>
              <a:t>Hafizur</a:t>
            </a:r>
            <a:r>
              <a:rPr lang="en-US" b="1" dirty="0" smtClean="0">
                <a:solidFill>
                  <a:schemeClr val="tx1">
                    <a:lumMod val="95000"/>
                    <a:lumOff val="5000"/>
                  </a:schemeClr>
                </a:solidFill>
                <a:latin typeface="Book Antiqua" pitchFamily="18" charset="0"/>
              </a:rPr>
              <a:t> </a:t>
            </a:r>
            <a:r>
              <a:rPr lang="en-US" b="1" dirty="0" err="1" smtClean="0">
                <a:solidFill>
                  <a:schemeClr val="tx1">
                    <a:lumMod val="95000"/>
                    <a:lumOff val="5000"/>
                  </a:schemeClr>
                </a:solidFill>
                <a:latin typeface="Book Antiqua" pitchFamily="18" charset="0"/>
              </a:rPr>
              <a:t>Rahman</a:t>
            </a:r>
            <a:endParaRPr lang="en-US" b="1" dirty="0" smtClean="0">
              <a:solidFill>
                <a:schemeClr val="tx1">
                  <a:lumMod val="95000"/>
                  <a:lumOff val="5000"/>
                </a:schemeClr>
              </a:solidFill>
              <a:latin typeface="Book Antiqua" pitchFamily="18" charset="0"/>
            </a:endParaRPr>
          </a:p>
          <a:p>
            <a:r>
              <a:rPr lang="en-US" b="1" dirty="0" smtClean="0">
                <a:solidFill>
                  <a:schemeClr val="tx1">
                    <a:lumMod val="95000"/>
                    <a:lumOff val="5000"/>
                  </a:schemeClr>
                </a:solidFill>
                <a:latin typeface="Book Antiqua" pitchFamily="18" charset="0"/>
              </a:rPr>
              <a:t>Cambrian School &amp; College</a:t>
            </a:r>
          </a:p>
          <a:p>
            <a:r>
              <a:rPr lang="en-US" b="1" dirty="0" err="1" smtClean="0">
                <a:solidFill>
                  <a:schemeClr val="tx1">
                    <a:lumMod val="95000"/>
                    <a:lumOff val="5000"/>
                  </a:schemeClr>
                </a:solidFill>
                <a:latin typeface="Book Antiqua" pitchFamily="18" charset="0"/>
              </a:rPr>
              <a:t>Baridhara</a:t>
            </a:r>
            <a:r>
              <a:rPr lang="en-US" b="1" dirty="0" smtClean="0">
                <a:solidFill>
                  <a:schemeClr val="tx1">
                    <a:lumMod val="95000"/>
                    <a:lumOff val="5000"/>
                  </a:schemeClr>
                </a:solidFill>
                <a:latin typeface="Book Antiqua" pitchFamily="18" charset="0"/>
              </a:rPr>
              <a:t>, Dhaka</a:t>
            </a:r>
          </a:p>
          <a:p>
            <a:endParaRPr lang="en-US" b="1" u="sng" dirty="0" smtClean="0">
              <a:solidFill>
                <a:schemeClr val="tx1">
                  <a:lumMod val="95000"/>
                  <a:lumOff val="5000"/>
                </a:schemeClr>
              </a:solidFill>
              <a:latin typeface="Book Antiqua" pitchFamily="18" charset="0"/>
            </a:endParaRPr>
          </a:p>
          <a:p>
            <a:r>
              <a:rPr lang="en-US" b="1" u="sng" dirty="0" smtClean="0">
                <a:solidFill>
                  <a:schemeClr val="tx1">
                    <a:lumMod val="95000"/>
                    <a:lumOff val="5000"/>
                  </a:schemeClr>
                </a:solidFill>
                <a:latin typeface="Book Antiqua" pitchFamily="18" charset="0"/>
              </a:rPr>
              <a:t>Presentation made for</a:t>
            </a:r>
            <a:r>
              <a:rPr lang="en-US" b="1" dirty="0" smtClean="0">
                <a:solidFill>
                  <a:schemeClr val="tx1">
                    <a:lumMod val="95000"/>
                    <a:lumOff val="5000"/>
                  </a:schemeClr>
                </a:solidFill>
                <a:latin typeface="Book Antiqua" pitchFamily="18" charset="0"/>
              </a:rPr>
              <a:t> </a:t>
            </a:r>
          </a:p>
          <a:p>
            <a:r>
              <a:rPr lang="en-US" b="1" dirty="0">
                <a:solidFill>
                  <a:schemeClr val="tx1">
                    <a:lumMod val="95000"/>
                    <a:lumOff val="5000"/>
                  </a:schemeClr>
                </a:solidFill>
                <a:latin typeface="Book Antiqua" pitchFamily="18" charset="0"/>
              </a:rPr>
              <a:t>C</a:t>
            </a:r>
            <a:r>
              <a:rPr lang="en-US" b="1" dirty="0" smtClean="0">
                <a:solidFill>
                  <a:schemeClr val="tx1">
                    <a:lumMod val="95000"/>
                    <a:lumOff val="5000"/>
                  </a:schemeClr>
                </a:solidFill>
                <a:latin typeface="Book Antiqua" pitchFamily="18" charset="0"/>
              </a:rPr>
              <a:t>lass VI-IX</a:t>
            </a:r>
          </a:p>
          <a:p>
            <a:r>
              <a:rPr lang="en-US" b="1" dirty="0" smtClean="0">
                <a:solidFill>
                  <a:schemeClr val="tx1">
                    <a:lumMod val="95000"/>
                    <a:lumOff val="5000"/>
                  </a:schemeClr>
                </a:solidFill>
                <a:latin typeface="Book Antiqua" pitchFamily="18" charset="0"/>
              </a:rPr>
              <a:t>English 2</a:t>
            </a:r>
            <a:r>
              <a:rPr lang="en-US" b="1" baseline="30000" dirty="0" smtClean="0">
                <a:solidFill>
                  <a:schemeClr val="tx1">
                    <a:lumMod val="95000"/>
                    <a:lumOff val="5000"/>
                  </a:schemeClr>
                </a:solidFill>
                <a:latin typeface="Book Antiqua" pitchFamily="18" charset="0"/>
              </a:rPr>
              <a:t>nd</a:t>
            </a:r>
            <a:r>
              <a:rPr lang="en-US" b="1" dirty="0" smtClean="0">
                <a:solidFill>
                  <a:schemeClr val="tx1">
                    <a:lumMod val="95000"/>
                    <a:lumOff val="5000"/>
                  </a:schemeClr>
                </a:solidFill>
                <a:latin typeface="Book Antiqua" pitchFamily="18" charset="0"/>
              </a:rPr>
              <a:t> Paper</a:t>
            </a:r>
          </a:p>
          <a:p>
            <a:r>
              <a:rPr lang="en-US" b="1" dirty="0" smtClean="0">
                <a:solidFill>
                  <a:schemeClr val="tx1">
                    <a:lumMod val="95000"/>
                    <a:lumOff val="5000"/>
                  </a:schemeClr>
                </a:solidFill>
                <a:latin typeface="Book Antiqua" pitchFamily="18" charset="0"/>
              </a:rPr>
              <a:t>Grammar</a:t>
            </a:r>
            <a:endParaRPr lang="en-US" b="1" dirty="0">
              <a:solidFill>
                <a:schemeClr val="tx1">
                  <a:lumMod val="95000"/>
                  <a:lumOff val="5000"/>
                </a:schemeClr>
              </a:solidFill>
              <a:latin typeface="Book Antiqua" pitchFamily="18" charset="0"/>
            </a:endParaRPr>
          </a:p>
        </p:txBody>
      </p:sp>
    </p:spTree>
    <p:extLst>
      <p:ext uri="{BB962C8B-B14F-4D97-AF65-F5344CB8AC3E}">
        <p14:creationId xmlns:p14="http://schemas.microsoft.com/office/powerpoint/2010/main" val="2636157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9000">
              <a:srgbClr val="000040"/>
            </a:gs>
            <a:gs pos="76000">
              <a:srgbClr val="400040"/>
            </a:gs>
            <a:gs pos="100000">
              <a:schemeClr val="bg2">
                <a:lumMod val="10000"/>
              </a:schemeClr>
            </a:gs>
          </a:gsLst>
          <a:lin ang="5400000" scaled="0"/>
        </a:gradFill>
        <a:effectLst/>
      </p:bgPr>
    </p:bg>
    <p:spTree>
      <p:nvGrpSpPr>
        <p:cNvPr id="1" name=""/>
        <p:cNvGrpSpPr/>
        <p:nvPr/>
      </p:nvGrpSpPr>
      <p:grpSpPr>
        <a:xfrm>
          <a:off x="0" y="0"/>
          <a:ext cx="0" cy="0"/>
          <a:chOff x="0" y="0"/>
          <a:chExt cx="0" cy="0"/>
        </a:xfrm>
      </p:grpSpPr>
      <p:sp>
        <p:nvSpPr>
          <p:cNvPr id="15" name="Left Arrow 14"/>
          <p:cNvSpPr/>
          <p:nvPr/>
        </p:nvSpPr>
        <p:spPr>
          <a:xfrm rot="12470900">
            <a:off x="7450811" y="2831035"/>
            <a:ext cx="2888169" cy="417190"/>
          </a:xfrm>
          <a:prstGeom prst="leftArrow">
            <a:avLst>
              <a:gd name="adj1" fmla="val 39809"/>
              <a:gd name="adj2" fmla="val 75399"/>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4" name="Left Arrow 3"/>
          <p:cNvSpPr/>
          <p:nvPr/>
        </p:nvSpPr>
        <p:spPr>
          <a:xfrm rot="19625566">
            <a:off x="1861355" y="3013493"/>
            <a:ext cx="2863060" cy="417190"/>
          </a:xfrm>
          <a:prstGeom prst="leftArrow">
            <a:avLst>
              <a:gd name="adj1" fmla="val 39809"/>
              <a:gd name="adj2" fmla="val 75399"/>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pSp>
        <p:nvGrpSpPr>
          <p:cNvPr id="3" name="Group 2"/>
          <p:cNvGrpSpPr/>
          <p:nvPr/>
        </p:nvGrpSpPr>
        <p:grpSpPr>
          <a:xfrm>
            <a:off x="10035540" y="2514600"/>
            <a:ext cx="3223260" cy="2627375"/>
            <a:chOff x="1600200" y="1779270"/>
            <a:chExt cx="9753600" cy="596265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779270"/>
              <a:ext cx="9753600" cy="59626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1866900"/>
              <a:ext cx="8229600" cy="3771900"/>
            </a:xfrm>
            <a:prstGeom prst="ellipse">
              <a:avLst/>
            </a:prstGeom>
            <a:ln w="190500" cap="rnd">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 name="Donut 1"/>
            <p:cNvSpPr/>
            <p:nvPr/>
          </p:nvSpPr>
          <p:spPr>
            <a:xfrm>
              <a:off x="2362200" y="1779270"/>
              <a:ext cx="8229600" cy="3859530"/>
            </a:xfrm>
            <a:prstGeom prst="donut">
              <a:avLst>
                <a:gd name="adj" fmla="val 4101"/>
              </a:avLst>
            </a:prstGeom>
            <a:solidFill>
              <a:schemeClr val="tx1"/>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TextBox 7"/>
          <p:cNvSpPr txBox="1"/>
          <p:nvPr/>
        </p:nvSpPr>
        <p:spPr>
          <a:xfrm>
            <a:off x="2320290" y="304800"/>
            <a:ext cx="7772400" cy="9906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What do you mean?</a:t>
            </a:r>
            <a:endParaRPr lang="en-US" b="1" dirty="0">
              <a:solidFill>
                <a:schemeClr val="bg1"/>
              </a:solidFill>
              <a:latin typeface="Book Antiqua" pitchFamily="18" charset="0"/>
            </a:endParaRPr>
          </a:p>
        </p:txBody>
      </p:sp>
      <p:sp>
        <p:nvSpPr>
          <p:cNvPr id="9" name="TextBox 8"/>
          <p:cNvSpPr txBox="1"/>
          <p:nvPr/>
        </p:nvSpPr>
        <p:spPr>
          <a:xfrm>
            <a:off x="773756" y="4648200"/>
            <a:ext cx="1203960" cy="469828"/>
          </a:xfrm>
          <a:prstGeom prst="rect">
            <a:avLst/>
          </a:prstGeom>
          <a:noFill/>
        </p:spPr>
        <p:txBody>
          <a:bodyPr wrap="square" rtlCol="0">
            <a:prstTxWarp prst="textPlain">
              <a:avLst/>
            </a:prstTxWarp>
            <a:spAutoFit/>
          </a:bodyPr>
          <a:lstStyle/>
          <a:p>
            <a:r>
              <a:rPr lang="en-US" sz="3600" b="1" dirty="0" smtClean="0">
                <a:solidFill>
                  <a:schemeClr val="bg1"/>
                </a:solidFill>
                <a:latin typeface="Book Antiqua" pitchFamily="18" charset="0"/>
              </a:rPr>
              <a:t>Back</a:t>
            </a:r>
            <a:endParaRPr lang="en-US" sz="3600" b="1" dirty="0">
              <a:solidFill>
                <a:schemeClr val="bg1"/>
              </a:solidFill>
              <a:latin typeface="Book Antiqua" pitchFamily="18" charset="0"/>
            </a:endParaRPr>
          </a:p>
        </p:txBody>
      </p:sp>
      <p:sp>
        <p:nvSpPr>
          <p:cNvPr id="10" name="TextBox 9"/>
          <p:cNvSpPr txBox="1"/>
          <p:nvPr/>
        </p:nvSpPr>
        <p:spPr>
          <a:xfrm>
            <a:off x="4497185" y="3536337"/>
            <a:ext cx="3733800" cy="517205"/>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Present condition</a:t>
            </a:r>
            <a:endParaRPr lang="en-US" b="1" dirty="0">
              <a:solidFill>
                <a:schemeClr val="bg1"/>
              </a:solidFill>
              <a:latin typeface="Book Antiqua" pitchFamily="18" charset="0"/>
            </a:endParaRPr>
          </a:p>
        </p:txBody>
      </p:sp>
      <p:sp>
        <p:nvSpPr>
          <p:cNvPr id="11" name="TextBox 10"/>
          <p:cNvSpPr txBox="1"/>
          <p:nvPr/>
        </p:nvSpPr>
        <p:spPr>
          <a:xfrm>
            <a:off x="11254047" y="4876745"/>
            <a:ext cx="1131570" cy="482565"/>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Next</a:t>
            </a:r>
            <a:endParaRPr lang="en-US" b="1" dirty="0">
              <a:solidFill>
                <a:schemeClr val="bg1"/>
              </a:solidFill>
              <a:latin typeface="Book Antiqua" pitchFamily="18" charset="0"/>
            </a:endParaRPr>
          </a:p>
        </p:txBody>
      </p:sp>
      <p:sp>
        <p:nvSpPr>
          <p:cNvPr id="12" name="TextBox 11"/>
          <p:cNvSpPr txBox="1"/>
          <p:nvPr/>
        </p:nvSpPr>
        <p:spPr>
          <a:xfrm>
            <a:off x="1944485" y="5715000"/>
            <a:ext cx="8839200" cy="7620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What are these related to?</a:t>
            </a:r>
            <a:endParaRPr lang="en-US" b="1" dirty="0">
              <a:solidFill>
                <a:schemeClr val="bg1"/>
              </a:solidFill>
              <a:latin typeface="Book Antiqua" pitchFamily="18"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6848" y="3746307"/>
            <a:ext cx="1531032" cy="91854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0000" y="1264500"/>
            <a:ext cx="4419600" cy="2449976"/>
          </a:xfrm>
          <a:prstGeom prst="rect">
            <a:avLst/>
          </a:prstGeom>
        </p:spPr>
      </p:pic>
    </p:spTree>
    <p:extLst>
      <p:ext uri="{BB962C8B-B14F-4D97-AF65-F5344CB8AC3E}">
        <p14:creationId xmlns:p14="http://schemas.microsoft.com/office/powerpoint/2010/main" val="22561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right)">
                                      <p:cBhvr>
                                        <p:cTn id="19" dur="500"/>
                                        <p:tgtEl>
                                          <p:spTgt spid="4"/>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right)">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8"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pattFill prst="dkUpDiag">
          <a:fgClr>
            <a:schemeClr val="bg2">
              <a:lumMod val="25000"/>
            </a:schemeClr>
          </a:fgClr>
          <a:bgClr>
            <a:schemeClr val="accent2">
              <a:lumMod val="40000"/>
              <a:lumOff val="60000"/>
            </a:schemeClr>
          </a:bgClr>
        </a:pattFill>
        <a:effectLst/>
      </p:bgPr>
    </p:bg>
    <p:spTree>
      <p:nvGrpSpPr>
        <p:cNvPr id="1" name=""/>
        <p:cNvGrpSpPr/>
        <p:nvPr/>
      </p:nvGrpSpPr>
      <p:grpSpPr>
        <a:xfrm>
          <a:off x="0" y="0"/>
          <a:ext cx="0" cy="0"/>
          <a:chOff x="0" y="0"/>
          <a:chExt cx="0" cy="0"/>
        </a:xfrm>
      </p:grpSpPr>
      <p:sp>
        <p:nvSpPr>
          <p:cNvPr id="2" name="Oval 1"/>
          <p:cNvSpPr/>
          <p:nvPr/>
        </p:nvSpPr>
        <p:spPr>
          <a:xfrm>
            <a:off x="4114800" y="1203960"/>
            <a:ext cx="5486400" cy="1981200"/>
          </a:xfrm>
          <a:prstGeom prst="ellipse">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b="1" dirty="0" smtClean="0">
                <a:latin typeface="Book Antiqua" pitchFamily="18" charset="0"/>
              </a:rPr>
              <a:t>Tense</a:t>
            </a:r>
            <a:endParaRPr lang="en-US" sz="5400" b="1" dirty="0">
              <a:latin typeface="Book Antiqua" pitchFamily="18" charset="0"/>
            </a:endParaRPr>
          </a:p>
        </p:txBody>
      </p:sp>
      <p:sp>
        <p:nvSpPr>
          <p:cNvPr id="3" name="TextBox 2"/>
          <p:cNvSpPr txBox="1"/>
          <p:nvPr/>
        </p:nvSpPr>
        <p:spPr>
          <a:xfrm>
            <a:off x="1828800" y="3657600"/>
            <a:ext cx="10515600" cy="1363980"/>
          </a:xfrm>
          <a:prstGeom prst="rect">
            <a:avLst/>
          </a:prstGeom>
          <a:noFill/>
        </p:spPr>
        <p:txBody>
          <a:bodyPr wrap="square" rtlCol="0">
            <a:prstTxWarp prst="textPlain">
              <a:avLst/>
            </a:prstTxWarp>
            <a:spAutoFit/>
          </a:bodyPr>
          <a:lstStyle/>
          <a:p>
            <a:r>
              <a:rPr lang="en-US" b="1" dirty="0">
                <a:latin typeface="Book Antiqua" pitchFamily="18" charset="0"/>
              </a:rPr>
              <a:t>a</a:t>
            </a:r>
            <a:r>
              <a:rPr lang="en-US" b="1" dirty="0" smtClean="0">
                <a:latin typeface="Book Antiqua" pitchFamily="18" charset="0"/>
              </a:rPr>
              <a:t>nd it is our today’s lesson .</a:t>
            </a:r>
            <a:endParaRPr lang="en-US" b="1" dirty="0">
              <a:latin typeface="Book Antiqua" pitchFamily="18" charset="0"/>
            </a:endParaRPr>
          </a:p>
        </p:txBody>
      </p:sp>
    </p:spTree>
    <p:extLst>
      <p:ext uri="{BB962C8B-B14F-4D97-AF65-F5344CB8AC3E}">
        <p14:creationId xmlns:p14="http://schemas.microsoft.com/office/powerpoint/2010/main" val="13070288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95000"/>
                <a:lumOff val="5000"/>
              </a:schemeClr>
            </a:gs>
            <a:gs pos="40416">
              <a:schemeClr val="bg2">
                <a:lumMod val="25000"/>
              </a:schemeClr>
            </a:gs>
            <a:gs pos="20000">
              <a:schemeClr val="accent6">
                <a:lumMod val="50000"/>
              </a:schemeClr>
            </a:gs>
            <a:gs pos="64000">
              <a:schemeClr val="bg2">
                <a:lumMod val="10000"/>
              </a:schemeClr>
            </a:gs>
            <a:gs pos="100000">
              <a:schemeClr val="tx1"/>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extBox 1"/>
          <p:cNvSpPr txBox="1"/>
          <p:nvPr/>
        </p:nvSpPr>
        <p:spPr>
          <a:xfrm>
            <a:off x="4114800" y="990600"/>
            <a:ext cx="5791200" cy="1066800"/>
          </a:xfrm>
          <a:prstGeom prst="rect">
            <a:avLst/>
          </a:prstGeom>
          <a:noFill/>
        </p:spPr>
        <p:txBody>
          <a:bodyPr wrap="square" rtlCol="0">
            <a:prstTxWarp prst="textPlain">
              <a:avLst/>
            </a:prstTxWarp>
            <a:spAutoFit/>
          </a:bodyPr>
          <a:lstStyle/>
          <a:p>
            <a:r>
              <a:rPr lang="en-US" b="1" u="sng" dirty="0" smtClean="0">
                <a:solidFill>
                  <a:schemeClr val="bg1"/>
                </a:solidFill>
                <a:latin typeface="Book Antiqua" pitchFamily="18" charset="0"/>
              </a:rPr>
              <a:t>Learning outcomes</a:t>
            </a:r>
            <a:endParaRPr lang="en-US" b="1" u="sng" dirty="0">
              <a:solidFill>
                <a:schemeClr val="bg1"/>
              </a:solidFill>
              <a:latin typeface="Book Antiqua" pitchFamily="18" charset="0"/>
            </a:endParaRPr>
          </a:p>
        </p:txBody>
      </p:sp>
      <p:sp>
        <p:nvSpPr>
          <p:cNvPr id="3" name="TextBox 2"/>
          <p:cNvSpPr txBox="1"/>
          <p:nvPr/>
        </p:nvSpPr>
        <p:spPr>
          <a:xfrm>
            <a:off x="2362200" y="2788920"/>
            <a:ext cx="9525000" cy="345948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At the end of the lesson, we will be able to---</a:t>
            </a:r>
          </a:p>
          <a:p>
            <a:pPr marL="342900" indent="-342900">
              <a:buFont typeface="Wingdings" pitchFamily="2" charset="2"/>
              <a:buChar char="Ø"/>
            </a:pPr>
            <a:r>
              <a:rPr lang="en-US" b="1" dirty="0" smtClean="0">
                <a:solidFill>
                  <a:schemeClr val="bg1"/>
                </a:solidFill>
                <a:latin typeface="Book Antiqua" pitchFamily="18" charset="0"/>
              </a:rPr>
              <a:t>define tense</a:t>
            </a:r>
          </a:p>
          <a:p>
            <a:pPr marL="342900" indent="-342900">
              <a:buFont typeface="Wingdings" pitchFamily="2" charset="2"/>
              <a:buChar char="Ø"/>
            </a:pPr>
            <a:r>
              <a:rPr lang="en-US" b="1" dirty="0">
                <a:solidFill>
                  <a:schemeClr val="bg1"/>
                </a:solidFill>
                <a:latin typeface="Book Antiqua" pitchFamily="18" charset="0"/>
              </a:rPr>
              <a:t>i</a:t>
            </a:r>
            <a:r>
              <a:rPr lang="en-US" b="1" dirty="0" smtClean="0">
                <a:solidFill>
                  <a:schemeClr val="bg1"/>
                </a:solidFill>
                <a:latin typeface="Book Antiqua" pitchFamily="18" charset="0"/>
              </a:rPr>
              <a:t>dentify the classification of tenses</a:t>
            </a:r>
          </a:p>
          <a:p>
            <a:pPr marL="342900" indent="-342900">
              <a:buFont typeface="Wingdings" pitchFamily="2" charset="2"/>
              <a:buChar char="Ø"/>
            </a:pPr>
            <a:r>
              <a:rPr lang="en-US" b="1" dirty="0" smtClean="0">
                <a:solidFill>
                  <a:schemeClr val="bg1"/>
                </a:solidFill>
                <a:latin typeface="Book Antiqua" pitchFamily="18" charset="0"/>
              </a:rPr>
              <a:t>identify the definition of three main tenses</a:t>
            </a:r>
          </a:p>
          <a:p>
            <a:pPr marL="342900" indent="-342900">
              <a:buFont typeface="Wingdings" pitchFamily="2" charset="2"/>
              <a:buChar char="Ø"/>
            </a:pPr>
            <a:r>
              <a:rPr lang="en-US" b="1" dirty="0">
                <a:solidFill>
                  <a:schemeClr val="bg1"/>
                </a:solidFill>
                <a:latin typeface="Book Antiqua" pitchFamily="18" charset="0"/>
              </a:rPr>
              <a:t>i</a:t>
            </a:r>
            <a:r>
              <a:rPr lang="en-US" b="1" dirty="0" smtClean="0">
                <a:solidFill>
                  <a:schemeClr val="bg1"/>
                </a:solidFill>
                <a:latin typeface="Book Antiqua" pitchFamily="18" charset="0"/>
              </a:rPr>
              <a:t>dentify the basic form of all tenses</a:t>
            </a:r>
          </a:p>
          <a:p>
            <a:pPr marL="342900" indent="-342900">
              <a:buFont typeface="Wingdings" pitchFamily="2" charset="2"/>
              <a:buChar char="Ø"/>
            </a:pPr>
            <a:r>
              <a:rPr lang="en-US" b="1" dirty="0">
                <a:solidFill>
                  <a:schemeClr val="bg1"/>
                </a:solidFill>
                <a:latin typeface="Book Antiqua" pitchFamily="18" charset="0"/>
              </a:rPr>
              <a:t>i</a:t>
            </a:r>
            <a:r>
              <a:rPr lang="en-US" b="1" dirty="0" smtClean="0">
                <a:solidFill>
                  <a:schemeClr val="bg1"/>
                </a:solidFill>
                <a:latin typeface="Book Antiqua" pitchFamily="18" charset="0"/>
              </a:rPr>
              <a:t>dentify the forms of tenses in different sentences.</a:t>
            </a:r>
          </a:p>
        </p:txBody>
      </p:sp>
    </p:spTree>
    <p:extLst>
      <p:ext uri="{BB962C8B-B14F-4D97-AF65-F5344CB8AC3E}">
        <p14:creationId xmlns:p14="http://schemas.microsoft.com/office/powerpoint/2010/main" val="12686019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30000">
              <a:schemeClr val="accent2">
                <a:lumMod val="50000"/>
              </a:schemeClr>
            </a:gs>
            <a:gs pos="70000">
              <a:schemeClr val="accent6">
                <a:lumMod val="50000"/>
              </a:schemeClr>
            </a:gs>
            <a:gs pos="100000">
              <a:srgbClr val="663012"/>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3762756" y="3552479"/>
            <a:ext cx="5486400" cy="990600"/>
          </a:xfrm>
          <a:prstGeom prst="rect">
            <a:avLst/>
          </a:prstGeom>
          <a:noFill/>
        </p:spPr>
        <p:txBody>
          <a:bodyPr wrap="square" rtlCol="0">
            <a:prstTxWarp prst="textPlain">
              <a:avLst/>
            </a:prstTxWarp>
            <a:spAutoFit/>
          </a:bodyPr>
          <a:lstStyle/>
          <a:p>
            <a:r>
              <a:rPr lang="en-US" b="1" dirty="0" smtClean="0">
                <a:solidFill>
                  <a:schemeClr val="bg1"/>
                </a:solidFill>
                <a:latin typeface="Book Antiqua" pitchFamily="18" charset="0"/>
              </a:rPr>
              <a:t>What is tense?</a:t>
            </a:r>
            <a:endParaRPr lang="en-US" b="1" dirty="0">
              <a:solidFill>
                <a:schemeClr val="bg1"/>
              </a:solidFill>
              <a:latin typeface="Book Antiqua"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4804894"/>
            <a:ext cx="2039112" cy="298274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00" y="1889760"/>
            <a:ext cx="3464370" cy="5867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9156" y="1283279"/>
            <a:ext cx="4470654" cy="6489121"/>
          </a:xfrm>
          <a:prstGeom prst="rect">
            <a:avLst/>
          </a:prstGeom>
        </p:spPr>
      </p:pic>
      <p:sp>
        <p:nvSpPr>
          <p:cNvPr id="7" name="Oval Callout 6"/>
          <p:cNvSpPr/>
          <p:nvPr/>
        </p:nvSpPr>
        <p:spPr>
          <a:xfrm>
            <a:off x="152400" y="3456745"/>
            <a:ext cx="4267200" cy="1071094"/>
          </a:xfrm>
          <a:prstGeom prst="wedgeEllipseCallout">
            <a:avLst>
              <a:gd name="adj1" fmla="val -29461"/>
              <a:gd name="adj2" fmla="val 83843"/>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Book Antiqua" pitchFamily="18" charset="0"/>
              </a:rPr>
              <a:t>The baby played at his early age.</a:t>
            </a:r>
          </a:p>
        </p:txBody>
      </p:sp>
      <p:sp>
        <p:nvSpPr>
          <p:cNvPr id="8" name="Rounded Rectangular Callout 7"/>
          <p:cNvSpPr/>
          <p:nvPr/>
        </p:nvSpPr>
        <p:spPr>
          <a:xfrm>
            <a:off x="323850" y="1283279"/>
            <a:ext cx="3924300" cy="1066800"/>
          </a:xfrm>
          <a:prstGeom prst="wedgeRoundRectCallout">
            <a:avLst>
              <a:gd name="adj1" fmla="val 87032"/>
              <a:gd name="adj2" fmla="val 52500"/>
              <a:gd name="adj3" fmla="val 16667"/>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Book Antiqua" pitchFamily="18" charset="0"/>
              </a:rPr>
              <a:t>Now he is going to university.</a:t>
            </a:r>
            <a:endParaRPr lang="en-US" sz="3200" b="1" dirty="0">
              <a:latin typeface="Book Antiqua" pitchFamily="18" charset="0"/>
            </a:endParaRPr>
          </a:p>
        </p:txBody>
      </p:sp>
      <p:sp>
        <p:nvSpPr>
          <p:cNvPr id="9" name="Rounded Rectangular Callout 8"/>
          <p:cNvSpPr/>
          <p:nvPr/>
        </p:nvSpPr>
        <p:spPr>
          <a:xfrm>
            <a:off x="5497830" y="368879"/>
            <a:ext cx="4179570" cy="1066800"/>
          </a:xfrm>
          <a:prstGeom prst="wedgeRoundRectCallout">
            <a:avLst>
              <a:gd name="adj1" fmla="val 72972"/>
              <a:gd name="adj2" fmla="val 63929"/>
              <a:gd name="adj3" fmla="val 16667"/>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Book Antiqua" pitchFamily="18" charset="0"/>
              </a:rPr>
              <a:t>He will be an officer in future.</a:t>
            </a:r>
            <a:endParaRPr lang="en-US" sz="3200" b="1" dirty="0">
              <a:latin typeface="Book Antiqua" pitchFamily="18" charset="0"/>
            </a:endParaRPr>
          </a:p>
        </p:txBody>
      </p:sp>
    </p:spTree>
    <p:extLst>
      <p:ext uri="{BB962C8B-B14F-4D97-AF65-F5344CB8AC3E}">
        <p14:creationId xmlns:p14="http://schemas.microsoft.com/office/powerpoint/2010/main" val="37878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righ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right)">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5257800" y="304800"/>
            <a:ext cx="2438400" cy="762001"/>
          </a:xfrm>
          <a:prstGeom prst="rect">
            <a:avLst/>
          </a:prstGeom>
          <a:noFill/>
          <a:ln>
            <a:noFill/>
          </a:ln>
        </p:spPr>
        <p:txBody>
          <a:bodyPr wrap="square" rtlCol="0">
            <a:prstTxWarp prst="textPlain">
              <a:avLst/>
            </a:prstTxWarp>
            <a:spAutoFit/>
          </a:bodyPr>
          <a:lstStyle/>
          <a:p>
            <a:r>
              <a:rPr lang="en-US" b="1" dirty="0" smtClean="0">
                <a:solidFill>
                  <a:schemeClr val="bg1"/>
                </a:solidFill>
                <a:latin typeface="Book Antiqua" pitchFamily="18" charset="0"/>
              </a:rPr>
              <a:t>Follow</a:t>
            </a:r>
            <a:endParaRPr lang="en-US" b="1" dirty="0">
              <a:solidFill>
                <a:schemeClr val="bg1"/>
              </a:solidFill>
              <a:latin typeface="Book Antiqua" pitchFamily="18" charset="0"/>
            </a:endParaRPr>
          </a:p>
        </p:txBody>
      </p:sp>
      <p:sp>
        <p:nvSpPr>
          <p:cNvPr id="3" name="TextBox 2"/>
          <p:cNvSpPr txBox="1"/>
          <p:nvPr/>
        </p:nvSpPr>
        <p:spPr>
          <a:xfrm>
            <a:off x="762000" y="2203103"/>
            <a:ext cx="1905000" cy="766465"/>
          </a:xfrm>
          <a:prstGeom prst="rect">
            <a:avLst/>
          </a:prstGeom>
          <a:noFill/>
          <a:ln>
            <a:noFill/>
          </a:ln>
        </p:spPr>
        <p:txBody>
          <a:bodyPr wrap="square" rtlCol="0">
            <a:prstTxWarp prst="textPlain">
              <a:avLst/>
            </a:prstTxWarp>
            <a:spAutoFit/>
          </a:bodyPr>
          <a:lstStyle/>
          <a:p>
            <a:r>
              <a:rPr lang="en-US" b="1" dirty="0">
                <a:solidFill>
                  <a:schemeClr val="bg1"/>
                </a:solidFill>
                <a:latin typeface="Book Antiqua" pitchFamily="18" charset="0"/>
              </a:rPr>
              <a:t>p</a:t>
            </a:r>
            <a:r>
              <a:rPr lang="en-US" b="1" dirty="0" smtClean="0">
                <a:solidFill>
                  <a:schemeClr val="bg1"/>
                </a:solidFill>
                <a:latin typeface="Book Antiqua" pitchFamily="18" charset="0"/>
              </a:rPr>
              <a:t>layed</a:t>
            </a:r>
            <a:endParaRPr lang="en-US" b="1" dirty="0">
              <a:solidFill>
                <a:schemeClr val="bg1"/>
              </a:solidFill>
              <a:latin typeface="Book Antiqua" pitchFamily="18" charset="0"/>
            </a:endParaRPr>
          </a:p>
        </p:txBody>
      </p:sp>
      <p:sp>
        <p:nvSpPr>
          <p:cNvPr id="4" name="TextBox 3"/>
          <p:cNvSpPr txBox="1"/>
          <p:nvPr/>
        </p:nvSpPr>
        <p:spPr>
          <a:xfrm>
            <a:off x="762000" y="3429000"/>
            <a:ext cx="2362200" cy="685800"/>
          </a:xfrm>
          <a:prstGeom prst="rect">
            <a:avLst/>
          </a:prstGeom>
          <a:noFill/>
          <a:ln>
            <a:noFill/>
          </a:ln>
        </p:spPr>
        <p:txBody>
          <a:bodyPr wrap="square" rtlCol="0">
            <a:prstTxWarp prst="textPlain">
              <a:avLst/>
            </a:prstTxWarp>
            <a:spAutoFit/>
          </a:bodyPr>
          <a:lstStyle/>
          <a:p>
            <a:r>
              <a:rPr lang="en-US" b="1" dirty="0">
                <a:solidFill>
                  <a:schemeClr val="bg1"/>
                </a:solidFill>
                <a:latin typeface="Book Antiqua" pitchFamily="18" charset="0"/>
              </a:rPr>
              <a:t>i</a:t>
            </a:r>
            <a:r>
              <a:rPr lang="en-US" b="1" dirty="0" smtClean="0">
                <a:solidFill>
                  <a:schemeClr val="bg1"/>
                </a:solidFill>
                <a:latin typeface="Book Antiqua" pitchFamily="18" charset="0"/>
              </a:rPr>
              <a:t>s going</a:t>
            </a:r>
            <a:endParaRPr lang="en-US" b="1" dirty="0">
              <a:solidFill>
                <a:schemeClr val="bg1"/>
              </a:solidFill>
              <a:latin typeface="Book Antiqua" pitchFamily="18" charset="0"/>
            </a:endParaRPr>
          </a:p>
        </p:txBody>
      </p:sp>
      <p:sp>
        <p:nvSpPr>
          <p:cNvPr id="5" name="TextBox 4"/>
          <p:cNvSpPr txBox="1"/>
          <p:nvPr/>
        </p:nvSpPr>
        <p:spPr>
          <a:xfrm>
            <a:off x="762000" y="4724401"/>
            <a:ext cx="2209800" cy="609600"/>
          </a:xfrm>
          <a:prstGeom prst="rect">
            <a:avLst/>
          </a:prstGeom>
          <a:noFill/>
          <a:ln>
            <a:noFill/>
          </a:ln>
        </p:spPr>
        <p:txBody>
          <a:bodyPr wrap="square" rtlCol="0">
            <a:prstTxWarp prst="textPlain">
              <a:avLst/>
            </a:prstTxWarp>
            <a:spAutoFit/>
          </a:bodyPr>
          <a:lstStyle/>
          <a:p>
            <a:r>
              <a:rPr lang="en-US" b="1" dirty="0">
                <a:solidFill>
                  <a:schemeClr val="bg1"/>
                </a:solidFill>
                <a:latin typeface="Book Antiqua" pitchFamily="18" charset="0"/>
              </a:rPr>
              <a:t>w</a:t>
            </a:r>
            <a:r>
              <a:rPr lang="en-US" b="1" dirty="0" smtClean="0">
                <a:solidFill>
                  <a:schemeClr val="bg1"/>
                </a:solidFill>
                <a:latin typeface="Book Antiqua" pitchFamily="18" charset="0"/>
              </a:rPr>
              <a:t>ill be</a:t>
            </a:r>
            <a:endParaRPr lang="en-US" b="1" dirty="0">
              <a:solidFill>
                <a:schemeClr val="bg1"/>
              </a:solidFill>
              <a:latin typeface="Book Antiqua" pitchFamily="18" charset="0"/>
            </a:endParaRPr>
          </a:p>
        </p:txBody>
      </p:sp>
      <p:sp>
        <p:nvSpPr>
          <p:cNvPr id="6" name="Left Arrow 5"/>
          <p:cNvSpPr/>
          <p:nvPr/>
        </p:nvSpPr>
        <p:spPr>
          <a:xfrm>
            <a:off x="3352800" y="1975621"/>
            <a:ext cx="3733800" cy="1221432"/>
          </a:xfrm>
          <a:prstGeom prst="lef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Book Antiqua" pitchFamily="18" charset="0"/>
              </a:rPr>
              <a:t>Indicates past</a:t>
            </a:r>
            <a:endParaRPr lang="en-US" sz="3200" b="1" dirty="0">
              <a:solidFill>
                <a:schemeClr val="bg1"/>
              </a:solidFill>
              <a:latin typeface="Book Antiqua" pitchFamily="18" charset="0"/>
            </a:endParaRPr>
          </a:p>
        </p:txBody>
      </p:sp>
      <p:sp>
        <p:nvSpPr>
          <p:cNvPr id="7" name="Left Arrow 6"/>
          <p:cNvSpPr/>
          <p:nvPr/>
        </p:nvSpPr>
        <p:spPr>
          <a:xfrm>
            <a:off x="3352800" y="3197053"/>
            <a:ext cx="3733800" cy="1221432"/>
          </a:xfrm>
          <a:prstGeom prst="lef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Book Antiqua" pitchFamily="18" charset="0"/>
              </a:rPr>
              <a:t>Indicates present</a:t>
            </a:r>
            <a:endParaRPr lang="en-US" sz="3200" b="1" dirty="0">
              <a:solidFill>
                <a:schemeClr val="bg1"/>
              </a:solidFill>
              <a:latin typeface="Book Antiqua" pitchFamily="18" charset="0"/>
            </a:endParaRPr>
          </a:p>
        </p:txBody>
      </p:sp>
      <p:sp>
        <p:nvSpPr>
          <p:cNvPr id="8" name="Left Arrow 7"/>
          <p:cNvSpPr/>
          <p:nvPr/>
        </p:nvSpPr>
        <p:spPr>
          <a:xfrm>
            <a:off x="3352800" y="4418485"/>
            <a:ext cx="3733800" cy="1221432"/>
          </a:xfrm>
          <a:prstGeom prst="lef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Book Antiqua" pitchFamily="18" charset="0"/>
              </a:rPr>
              <a:t>Indicates future</a:t>
            </a:r>
            <a:endParaRPr lang="en-US" sz="3200" b="1" dirty="0">
              <a:solidFill>
                <a:schemeClr val="bg1"/>
              </a:solidFill>
              <a:latin typeface="Book Antiqua" pitchFamily="18" charset="0"/>
            </a:endParaRPr>
          </a:p>
        </p:txBody>
      </p:sp>
      <p:sp>
        <p:nvSpPr>
          <p:cNvPr id="9" name="Pentagon 8"/>
          <p:cNvSpPr/>
          <p:nvPr/>
        </p:nvSpPr>
        <p:spPr>
          <a:xfrm>
            <a:off x="533400" y="1447800"/>
            <a:ext cx="8305800" cy="4876800"/>
          </a:xfrm>
          <a:prstGeom prst="homePlate">
            <a:avLst>
              <a:gd name="adj" fmla="val 3718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p:cNvSpPr/>
          <p:nvPr/>
        </p:nvSpPr>
        <p:spPr>
          <a:xfrm>
            <a:off x="8839200" y="1447800"/>
            <a:ext cx="4191000" cy="4876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bg1"/>
                </a:solidFill>
                <a:latin typeface="Book Antiqua" pitchFamily="18" charset="0"/>
              </a:rPr>
              <a:t>All the three verbs are functioning</a:t>
            </a:r>
          </a:p>
          <a:p>
            <a:r>
              <a:rPr lang="en-US" sz="4000" b="1" dirty="0" smtClean="0">
                <a:solidFill>
                  <a:schemeClr val="bg1"/>
                </a:solidFill>
                <a:latin typeface="Book Antiqua" pitchFamily="18" charset="0"/>
              </a:rPr>
              <a:t>       on</a:t>
            </a:r>
            <a:endParaRPr lang="en-US" sz="4000" b="1" i="1" dirty="0">
              <a:solidFill>
                <a:srgbClr val="FFFF00"/>
              </a:solidFill>
              <a:latin typeface="Book Antiqua" pitchFamily="18" charset="0"/>
            </a:endParaRPr>
          </a:p>
        </p:txBody>
      </p:sp>
      <p:sp>
        <p:nvSpPr>
          <p:cNvPr id="11" name="TextBox 10"/>
          <p:cNvSpPr txBox="1"/>
          <p:nvPr/>
        </p:nvSpPr>
        <p:spPr>
          <a:xfrm>
            <a:off x="533400" y="6477000"/>
            <a:ext cx="12496800" cy="914400"/>
          </a:xfrm>
          <a:prstGeom prst="rect">
            <a:avLst/>
          </a:prstGeom>
          <a:noFill/>
          <a:ln>
            <a:noFill/>
          </a:ln>
        </p:spPr>
        <p:txBody>
          <a:bodyPr wrap="square" rtlCol="0">
            <a:prstTxWarp prst="textPlain">
              <a:avLst/>
            </a:prstTxWarp>
            <a:spAutoFit/>
          </a:bodyPr>
          <a:lstStyle/>
          <a:p>
            <a:r>
              <a:rPr lang="en-US" b="1" dirty="0" smtClean="0">
                <a:solidFill>
                  <a:schemeClr val="bg1"/>
                </a:solidFill>
                <a:latin typeface="Book Antiqua" pitchFamily="18" charset="0"/>
              </a:rPr>
              <a:t>So, tense is called the time of verbs.</a:t>
            </a:r>
            <a:endParaRPr lang="en-US" b="1" dirty="0">
              <a:solidFill>
                <a:schemeClr val="bg1"/>
              </a:solidFill>
              <a:latin typeface="Book Antiqua" pitchFamily="18" charset="0"/>
            </a:endParaRPr>
          </a:p>
        </p:txBody>
      </p:sp>
      <p:sp>
        <p:nvSpPr>
          <p:cNvPr id="12" name="TextBox 11"/>
          <p:cNvSpPr txBox="1"/>
          <p:nvPr/>
        </p:nvSpPr>
        <p:spPr>
          <a:xfrm>
            <a:off x="10515600" y="4436225"/>
            <a:ext cx="1676400" cy="707886"/>
          </a:xfrm>
          <a:prstGeom prst="rect">
            <a:avLst/>
          </a:prstGeom>
          <a:noFill/>
        </p:spPr>
        <p:txBody>
          <a:bodyPr wrap="square" rtlCol="0">
            <a:spAutoFit/>
          </a:bodyPr>
          <a:lstStyle/>
          <a:p>
            <a:r>
              <a:rPr lang="en-US" sz="4000" b="1" i="1" dirty="0">
                <a:solidFill>
                  <a:srgbClr val="FFFF00"/>
                </a:solidFill>
                <a:latin typeface="Book Antiqua" pitchFamily="18" charset="0"/>
              </a:rPr>
              <a:t>times.</a:t>
            </a:r>
            <a:endParaRPr lang="en-US" sz="4000" b="1" dirty="0"/>
          </a:p>
        </p:txBody>
      </p:sp>
    </p:spTree>
    <p:extLst>
      <p:ext uri="{BB962C8B-B14F-4D97-AF65-F5344CB8AC3E}">
        <p14:creationId xmlns:p14="http://schemas.microsoft.com/office/powerpoint/2010/main" val="197570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righ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500"/>
                            </p:stCondLst>
                            <p:childTnLst>
                              <p:par>
                                <p:cTn id="45" presetID="53"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left)">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7" grpId="0" animBg="1"/>
      <p:bldP spid="8" grpId="0" animBg="1"/>
      <p:bldP spid="9" grpId="0" animBg="1"/>
      <p:bldP spid="10"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20000"/>
                <a:lumOff val="80000"/>
              </a:schemeClr>
            </a:gs>
            <a:gs pos="50000">
              <a:schemeClr val="accent6">
                <a:lumMod val="40000"/>
                <a:lumOff val="60000"/>
              </a:schemeClr>
            </a:gs>
            <a:gs pos="100000">
              <a:schemeClr val="bg1">
                <a:lumMod val="50000"/>
              </a:scheme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533400" y="609600"/>
            <a:ext cx="12573000" cy="762000"/>
          </a:xfrm>
          <a:prstGeom prst="rect">
            <a:avLst/>
          </a:prstGeom>
          <a:noFill/>
        </p:spPr>
        <p:txBody>
          <a:bodyPr wrap="square" rtlCol="0">
            <a:prstTxWarp prst="textPlain">
              <a:avLst/>
            </a:prstTxWarp>
            <a:spAutoFit/>
          </a:bodyPr>
          <a:lstStyle/>
          <a:p>
            <a:r>
              <a:rPr lang="en-US" b="1" dirty="0" smtClean="0">
                <a:latin typeface="Book Antiqua" pitchFamily="18" charset="0"/>
              </a:rPr>
              <a:t>According to the function of time, tenses are divided into three kinds.</a:t>
            </a:r>
            <a:endParaRPr lang="en-US" b="1" dirty="0">
              <a:latin typeface="Book Antiqua"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4594" y="1368168"/>
            <a:ext cx="5581722" cy="406637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107" y="1785664"/>
            <a:ext cx="6766893" cy="3505199"/>
          </a:xfrm>
          <a:prstGeom prst="rect">
            <a:avLst/>
          </a:prstGeom>
        </p:spPr>
      </p:pic>
      <p:sp>
        <p:nvSpPr>
          <p:cNvPr id="7" name="TextBox 6"/>
          <p:cNvSpPr txBox="1"/>
          <p:nvPr/>
        </p:nvSpPr>
        <p:spPr>
          <a:xfrm>
            <a:off x="762000" y="5867400"/>
            <a:ext cx="1001110" cy="533400"/>
          </a:xfrm>
          <a:prstGeom prst="rect">
            <a:avLst/>
          </a:prstGeom>
          <a:noFill/>
        </p:spPr>
        <p:txBody>
          <a:bodyPr wrap="square" rtlCol="0">
            <a:prstTxWarp prst="textPlain">
              <a:avLst/>
            </a:prstTxWarp>
            <a:spAutoFit/>
          </a:bodyPr>
          <a:lstStyle/>
          <a:p>
            <a:r>
              <a:rPr lang="en-US" b="1" dirty="0" smtClean="0">
                <a:latin typeface="Book Antiqua" pitchFamily="18" charset="0"/>
              </a:rPr>
              <a:t>Past</a:t>
            </a:r>
            <a:endParaRPr lang="en-US" b="1" dirty="0">
              <a:latin typeface="Book Antiqua" pitchFamily="18" charset="0"/>
            </a:endParaRPr>
          </a:p>
        </p:txBody>
      </p:sp>
      <p:sp>
        <p:nvSpPr>
          <p:cNvPr id="8" name="TextBox 7"/>
          <p:cNvSpPr txBox="1"/>
          <p:nvPr/>
        </p:nvSpPr>
        <p:spPr>
          <a:xfrm>
            <a:off x="3316014" y="5791200"/>
            <a:ext cx="2057400" cy="685800"/>
          </a:xfrm>
          <a:prstGeom prst="rect">
            <a:avLst/>
          </a:prstGeom>
          <a:noFill/>
        </p:spPr>
        <p:txBody>
          <a:bodyPr wrap="square" rtlCol="0">
            <a:prstTxWarp prst="textPlain">
              <a:avLst/>
            </a:prstTxWarp>
            <a:spAutoFit/>
          </a:bodyPr>
          <a:lstStyle/>
          <a:p>
            <a:r>
              <a:rPr lang="en-US" b="1" dirty="0">
                <a:latin typeface="Book Antiqua" pitchFamily="18" charset="0"/>
              </a:rPr>
              <a:t>P</a:t>
            </a:r>
            <a:r>
              <a:rPr lang="en-US" b="1" dirty="0" smtClean="0">
                <a:latin typeface="Book Antiqua" pitchFamily="18" charset="0"/>
              </a:rPr>
              <a:t>resent</a:t>
            </a:r>
            <a:endParaRPr lang="en-US" b="1" dirty="0">
              <a:latin typeface="Book Antiqua" pitchFamily="18" charset="0"/>
            </a:endParaRPr>
          </a:p>
        </p:txBody>
      </p:sp>
      <p:sp>
        <p:nvSpPr>
          <p:cNvPr id="9" name="TextBox 8"/>
          <p:cNvSpPr txBox="1"/>
          <p:nvPr/>
        </p:nvSpPr>
        <p:spPr>
          <a:xfrm>
            <a:off x="9303853" y="5791200"/>
            <a:ext cx="2057400" cy="685800"/>
          </a:xfrm>
          <a:prstGeom prst="rect">
            <a:avLst/>
          </a:prstGeom>
          <a:noFill/>
        </p:spPr>
        <p:txBody>
          <a:bodyPr wrap="square" rtlCol="0">
            <a:prstTxWarp prst="textPlain">
              <a:avLst/>
            </a:prstTxWarp>
            <a:spAutoFit/>
          </a:bodyPr>
          <a:lstStyle/>
          <a:p>
            <a:r>
              <a:rPr lang="en-US" b="1" dirty="0" smtClean="0">
                <a:latin typeface="Book Antiqua" pitchFamily="18" charset="0"/>
              </a:rPr>
              <a:t>Future</a:t>
            </a:r>
            <a:endParaRPr lang="en-US" b="1" dirty="0">
              <a:latin typeface="Book Antiqua" pitchFamily="18" charset="0"/>
            </a:endParaRPr>
          </a:p>
        </p:txBody>
      </p:sp>
      <p:grpSp>
        <p:nvGrpSpPr>
          <p:cNvPr id="12" name="Group 11"/>
          <p:cNvGrpSpPr/>
          <p:nvPr/>
        </p:nvGrpSpPr>
        <p:grpSpPr>
          <a:xfrm>
            <a:off x="470338" y="2438400"/>
            <a:ext cx="1680703" cy="2907692"/>
            <a:chOff x="470338" y="1550277"/>
            <a:chExt cx="1855076" cy="3795816"/>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676" y="1550277"/>
              <a:ext cx="1676400" cy="3359587"/>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7939" t="20118" r="22516" b="32265"/>
            <a:stretch/>
          </p:blipFill>
          <p:spPr>
            <a:xfrm>
              <a:off x="470338" y="3971816"/>
              <a:ext cx="1855076" cy="1374277"/>
            </a:xfrm>
            <a:prstGeom prst="ellipse">
              <a:avLst/>
            </a:prstGeom>
          </p:spPr>
        </p:pic>
      </p:grpSp>
    </p:spTree>
    <p:extLst>
      <p:ext uri="{BB962C8B-B14F-4D97-AF65-F5344CB8AC3E}">
        <p14:creationId xmlns:p14="http://schemas.microsoft.com/office/powerpoint/2010/main" val="97259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500"/>
                                        <p:tgtEl>
                                          <p:spTgt spid="8"/>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TotalTime>
  <Words>795</Words>
  <Application>Microsoft Office PowerPoint</Application>
  <PresentationFormat>Custom</PresentationFormat>
  <Paragraphs>133</Paragraphs>
  <Slides>15</Slides>
  <Notes>14</Notes>
  <HiddenSlides>1</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ismail - [2010]</cp:lastModifiedBy>
  <cp:revision>50</cp:revision>
  <dcterms:created xsi:type="dcterms:W3CDTF">2015-10-19T15:34:18Z</dcterms:created>
  <dcterms:modified xsi:type="dcterms:W3CDTF">2016-01-31T03:56:46Z</dcterms:modified>
</cp:coreProperties>
</file>